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1" r:id="rId3"/>
    <p:sldId id="265" r:id="rId4"/>
    <p:sldId id="266" r:id="rId5"/>
    <p:sldId id="258" r:id="rId6"/>
    <p:sldId id="259" r:id="rId7"/>
    <p:sldId id="261" r:id="rId8"/>
    <p:sldId id="260" r:id="rId9"/>
    <p:sldId id="262" r:id="rId10"/>
    <p:sldId id="263" r:id="rId11"/>
    <p:sldId id="264" r:id="rId12"/>
    <p:sldId id="267" r:id="rId13"/>
    <p:sldId id="270" r:id="rId14"/>
    <p:sldId id="269" r:id="rId15"/>
    <p:sldId id="272" r:id="rId16"/>
    <p:sldId id="273" r:id="rId17"/>
    <p:sldId id="274" r:id="rId18"/>
    <p:sldId id="275" r:id="rId19"/>
    <p:sldId id="276" r:id="rId20"/>
    <p:sldId id="277" r:id="rId21"/>
    <p:sldId id="278"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1156C5-EFA0-3247-88BB-F8A146C6DCCD}">
          <p14:sldIdLst>
            <p14:sldId id="256"/>
            <p14:sldId id="271"/>
            <p14:sldId id="265"/>
            <p14:sldId id="266"/>
            <p14:sldId id="258"/>
            <p14:sldId id="259"/>
            <p14:sldId id="261"/>
            <p14:sldId id="260"/>
            <p14:sldId id="262"/>
            <p14:sldId id="263"/>
            <p14:sldId id="264"/>
            <p14:sldId id="267"/>
            <p14:sldId id="270"/>
            <p14:sldId id="269"/>
            <p14:sldId id="272"/>
            <p14:sldId id="273"/>
            <p14:sldId id="274"/>
            <p14:sldId id="275"/>
            <p14:sldId id="276"/>
            <p14:sldId id="277"/>
            <p14:sldId id="278"/>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112"/>
  </p:normalViewPr>
  <p:slideViewPr>
    <p:cSldViewPr snapToGrid="0" snapToObjects="1">
      <p:cViewPr>
        <p:scale>
          <a:sx n="100" d="100"/>
          <a:sy n="100" d="100"/>
        </p:scale>
        <p:origin x="-536" y="-1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80E7-C099-EC43-96E7-358080AAA211}" type="datetimeFigureOut">
              <a:rPr lang="en-US" smtClean="0"/>
              <a:t>3/17/16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2396E-89DE-FE46-983D-D1447758C102}" type="slidenum">
              <a:rPr lang="en-US" smtClean="0"/>
              <a:t>‹#›</a:t>
            </a:fld>
            <a:endParaRPr lang="en-US"/>
          </a:p>
        </p:txBody>
      </p:sp>
    </p:spTree>
    <p:extLst>
      <p:ext uri="{BB962C8B-B14F-4D97-AF65-F5344CB8AC3E}">
        <p14:creationId xmlns:p14="http://schemas.microsoft.com/office/powerpoint/2010/main" val="181835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2396E-89DE-FE46-983D-D1447758C102}" type="slidenum">
              <a:rPr lang="en-US" smtClean="0"/>
              <a:t>4</a:t>
            </a:fld>
            <a:endParaRPr lang="en-US"/>
          </a:p>
        </p:txBody>
      </p:sp>
    </p:spTree>
    <p:extLst>
      <p:ext uri="{BB962C8B-B14F-4D97-AF65-F5344CB8AC3E}">
        <p14:creationId xmlns:p14="http://schemas.microsoft.com/office/powerpoint/2010/main" val="28257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2396E-89DE-FE46-983D-D1447758C102}" type="slidenum">
              <a:rPr lang="en-US" smtClean="0"/>
              <a:t>5</a:t>
            </a:fld>
            <a:endParaRPr lang="en-US"/>
          </a:p>
        </p:txBody>
      </p:sp>
    </p:spTree>
    <p:extLst>
      <p:ext uri="{BB962C8B-B14F-4D97-AF65-F5344CB8AC3E}">
        <p14:creationId xmlns:p14="http://schemas.microsoft.com/office/powerpoint/2010/main" val="153000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D52396E-89DE-FE46-983D-D1447758C102}" type="slidenum">
              <a:rPr lang="en-US" smtClean="0"/>
              <a:t>7</a:t>
            </a:fld>
            <a:endParaRPr lang="en-US"/>
          </a:p>
        </p:txBody>
      </p:sp>
    </p:spTree>
    <p:extLst>
      <p:ext uri="{BB962C8B-B14F-4D97-AF65-F5344CB8AC3E}">
        <p14:creationId xmlns:p14="http://schemas.microsoft.com/office/powerpoint/2010/main" val="136363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2396E-89DE-FE46-983D-D1447758C102}" type="slidenum">
              <a:rPr lang="en-US" smtClean="0"/>
              <a:t>11</a:t>
            </a:fld>
            <a:endParaRPr lang="en-US"/>
          </a:p>
        </p:txBody>
      </p:sp>
    </p:spTree>
    <p:extLst>
      <p:ext uri="{BB962C8B-B14F-4D97-AF65-F5344CB8AC3E}">
        <p14:creationId xmlns:p14="http://schemas.microsoft.com/office/powerpoint/2010/main" val="102610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2396E-89DE-FE46-983D-D1447758C102}" type="slidenum">
              <a:rPr lang="en-US" smtClean="0"/>
              <a:t>12</a:t>
            </a:fld>
            <a:endParaRPr lang="en-US"/>
          </a:p>
        </p:txBody>
      </p:sp>
    </p:spTree>
    <p:extLst>
      <p:ext uri="{BB962C8B-B14F-4D97-AF65-F5344CB8AC3E}">
        <p14:creationId xmlns:p14="http://schemas.microsoft.com/office/powerpoint/2010/main" val="108204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2396E-89DE-FE46-983D-D1447758C102}" type="slidenum">
              <a:rPr lang="en-US" smtClean="0"/>
              <a:t>15</a:t>
            </a:fld>
            <a:endParaRPr lang="en-US"/>
          </a:p>
        </p:txBody>
      </p:sp>
    </p:spTree>
    <p:extLst>
      <p:ext uri="{BB962C8B-B14F-4D97-AF65-F5344CB8AC3E}">
        <p14:creationId xmlns:p14="http://schemas.microsoft.com/office/powerpoint/2010/main" val="160874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3/17/16</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tiff"/><Relationship Id="rId5"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hyperlink" Target="http://mpsteacherresources.weebly.com/ndsa-resource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hyperlink" Target="http://mpsteacherresources.weebly.com/ndsa-resources.html" TargetMode="External"/><Relationship Id="rId4" Type="http://schemas.openxmlformats.org/officeDocument/2006/relationships/image" Target="../media/image4.png"/><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3033"/>
            <a:ext cx="7772400" cy="4066267"/>
          </a:xfrm>
        </p:spPr>
        <p:txBody>
          <a:bodyPr/>
          <a:lstStyle/>
          <a:p>
            <a:r>
              <a:rPr lang="en-US" sz="6000" b="1" dirty="0" smtClean="0"/>
              <a:t>NDSA </a:t>
            </a:r>
            <a:br>
              <a:rPr lang="en-US" sz="6000" b="1" dirty="0" smtClean="0"/>
            </a:br>
            <a:r>
              <a:rPr lang="en-US" sz="6000" b="1" dirty="0" smtClean="0"/>
              <a:t>Online Assessment Training </a:t>
            </a:r>
            <a:br>
              <a:rPr lang="en-US" sz="6000" b="1" dirty="0" smtClean="0"/>
            </a:br>
            <a:r>
              <a:rPr lang="en-US" sz="6000" b="1" dirty="0" smtClean="0"/>
              <a:t>2016</a:t>
            </a:r>
            <a:endParaRPr lang="en-US" sz="6000" b="1" dirty="0"/>
          </a:p>
        </p:txBody>
      </p:sp>
    </p:spTree>
    <p:extLst>
      <p:ext uri="{BB962C8B-B14F-4D97-AF65-F5344CB8AC3E}">
        <p14:creationId xmlns:p14="http://schemas.microsoft.com/office/powerpoint/2010/main" val="150210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log-in steps</a:t>
            </a:r>
            <a:br>
              <a:rPr lang="en-US" dirty="0"/>
            </a:br>
            <a:r>
              <a:rPr lang="en-US" dirty="0"/>
              <a:t>(Cont.)</a:t>
            </a:r>
          </a:p>
        </p:txBody>
      </p:sp>
      <p:sp>
        <p:nvSpPr>
          <p:cNvPr id="3" name="Content Placeholder 2"/>
          <p:cNvSpPr>
            <a:spLocks noGrp="1"/>
          </p:cNvSpPr>
          <p:nvPr>
            <p:ph idx="1"/>
          </p:nvPr>
        </p:nvSpPr>
        <p:spPr/>
        <p:txBody>
          <a:bodyPr>
            <a:normAutofit/>
          </a:bodyPr>
          <a:lstStyle/>
          <a:p>
            <a:r>
              <a:rPr lang="en-US" dirty="0" smtClean="0"/>
              <a:t>Finally students will be given this follow screen to ensure they are on the right test as well as their accommodations will be listed.  </a:t>
            </a:r>
            <a:endParaRPr lang="en-US" dirty="0"/>
          </a:p>
          <a:p>
            <a:endParaRPr lang="en-US" dirty="0" smtClean="0"/>
          </a:p>
          <a:p>
            <a:pPr marL="0" indent="0">
              <a:buNone/>
            </a:pPr>
            <a:endParaRPr lang="en-US" dirty="0"/>
          </a:p>
          <a:p>
            <a:pPr lvl="1"/>
            <a:endParaRPr lang="en-US" dirty="0" smtClean="0"/>
          </a:p>
          <a:p>
            <a:pPr marL="0" indent="0">
              <a:buNone/>
            </a:pPr>
            <a:endParaRPr lang="en-US" dirty="0" smtClean="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2628900" y="3113116"/>
            <a:ext cx="5397500" cy="3228947"/>
          </a:xfrm>
          <a:prstGeom prst="rect">
            <a:avLst/>
          </a:prstGeom>
        </p:spPr>
      </p:pic>
    </p:spTree>
    <p:extLst>
      <p:ext uri="{BB962C8B-B14F-4D97-AF65-F5344CB8AC3E}">
        <p14:creationId xmlns:p14="http://schemas.microsoft.com/office/powerpoint/2010/main" val="367347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Finally, students will be a prompt to click the sound icon and and then click ‘yes’ regardless if they hear it or not. </a:t>
            </a:r>
            <a:r>
              <a:rPr lang="en-US" dirty="0" smtClean="0">
                <a:solidFill>
                  <a:srgbClr val="FF0000"/>
                </a:solidFill>
              </a:rPr>
              <a:t>Be sure the to have your student click the sound icon or the program will not allow you to move on.  </a:t>
            </a:r>
            <a:r>
              <a:rPr lang="en-US" dirty="0" smtClean="0"/>
              <a:t> The program has been adjusted to allow for you to adjust your volume while in the secured browser.  (icon in the top left-hand corner once the test has begun)</a:t>
            </a:r>
            <a:endParaRPr lang="en-US" dirty="0"/>
          </a:p>
        </p:txBody>
      </p:sp>
      <p:sp>
        <p:nvSpPr>
          <p:cNvPr id="4" name="Title 1"/>
          <p:cNvSpPr>
            <a:spLocks noGrp="1"/>
          </p:cNvSpPr>
          <p:nvPr>
            <p:ph type="title"/>
          </p:nvPr>
        </p:nvSpPr>
        <p:spPr/>
        <p:txBody>
          <a:bodyPr>
            <a:normAutofit fontScale="90000"/>
          </a:bodyPr>
          <a:lstStyle/>
          <a:p>
            <a:r>
              <a:rPr lang="en-US" dirty="0"/>
              <a:t>Student log-in steps</a:t>
            </a:r>
            <a:br>
              <a:rPr lang="en-US" dirty="0"/>
            </a:br>
            <a:r>
              <a:rPr lang="en-US" dirty="0"/>
              <a:t>(Cont.)</a:t>
            </a:r>
          </a:p>
        </p:txBody>
      </p:sp>
      <p:pic>
        <p:nvPicPr>
          <p:cNvPr id="5" name="Picture 4"/>
          <p:cNvPicPr>
            <a:picLocks noChangeAspect="1"/>
          </p:cNvPicPr>
          <p:nvPr/>
        </p:nvPicPr>
        <p:blipFill>
          <a:blip r:embed="rId3"/>
          <a:stretch>
            <a:fillRect/>
          </a:stretch>
        </p:blipFill>
        <p:spPr>
          <a:xfrm>
            <a:off x="1852613" y="4552110"/>
            <a:ext cx="6781800" cy="1892300"/>
          </a:xfrm>
          <a:prstGeom prst="rect">
            <a:avLst/>
          </a:prstGeom>
        </p:spPr>
      </p:pic>
    </p:spTree>
    <p:extLst>
      <p:ext uri="{BB962C8B-B14F-4D97-AF65-F5344CB8AC3E}">
        <p14:creationId xmlns:p14="http://schemas.microsoft.com/office/powerpoint/2010/main" val="46331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Interface</a:t>
            </a:r>
            <a:br>
              <a:rPr lang="en-US" dirty="0" smtClean="0"/>
            </a:br>
            <a:r>
              <a:rPr lang="en-US" dirty="0" smtClean="0"/>
              <a:t>(need-to-knows) </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Generally, avoid having students ‘pause’ the test. You can pause the test for 20 minutes before students are automatically timed out.  (ALL STUDENT ANSWER ARE AUTOMATICALLY SAVED!)</a:t>
            </a:r>
          </a:p>
          <a:p>
            <a:r>
              <a:rPr lang="en-US" dirty="0" smtClean="0"/>
              <a:t>In both the CAT portion and the Performance Assessment, the tests are divided into two portions, students will be prompted if they want to move on to the next portion.  Once they move on, they cannot review any questions in the prior segment.  </a:t>
            </a:r>
          </a:p>
          <a:p>
            <a:r>
              <a:rPr lang="en-US" dirty="0" smtClean="0"/>
              <a:t>If the student screen is ‘spinning’ it is generally recommended to have it continue to ‘spin’ until an error pops up. </a:t>
            </a:r>
            <a:r>
              <a:rPr lang="en-US" dirty="0" smtClean="0">
                <a:solidFill>
                  <a:srgbClr val="FF0000"/>
                </a:solidFill>
              </a:rPr>
              <a:t>(This won’t happen this year</a:t>
            </a:r>
            <a:r>
              <a:rPr lang="en-US" dirty="0" smtClean="0">
                <a:solidFill>
                  <a:srgbClr val="FF0000"/>
                </a:solidFill>
                <a:sym typeface="Wingdings"/>
              </a:rPr>
              <a:t>)  </a:t>
            </a:r>
            <a:endParaRPr lang="en-US" dirty="0">
              <a:solidFill>
                <a:srgbClr val="FF0000"/>
              </a:solidFill>
            </a:endParaRPr>
          </a:p>
        </p:txBody>
      </p:sp>
    </p:spTree>
    <p:extLst>
      <p:ext uri="{BB962C8B-B14F-4D97-AF65-F5344CB8AC3E}">
        <p14:creationId xmlns:p14="http://schemas.microsoft.com/office/powerpoint/2010/main" val="33541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Interface</a:t>
            </a:r>
            <a:br>
              <a:rPr lang="en-US" dirty="0" smtClean="0"/>
            </a:br>
            <a:r>
              <a:rPr lang="en-US" dirty="0" smtClean="0"/>
              <a:t>(need-to-knows) </a:t>
            </a:r>
            <a:br>
              <a:rPr lang="en-US" dirty="0" smtClean="0"/>
            </a:br>
            <a:r>
              <a:rPr lang="en-US" dirty="0" smtClean="0"/>
              <a:t>Cont. </a:t>
            </a:r>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Students can take notes on scratch paper during any test segment (classroom activity, CAT or Performance Assessment), but they should be collected and destroyed after each segment of the test.  </a:t>
            </a:r>
          </a:p>
          <a:p>
            <a:r>
              <a:rPr lang="en-US" dirty="0" smtClean="0">
                <a:solidFill>
                  <a:srgbClr val="FFFFFF"/>
                </a:solidFill>
              </a:rPr>
              <a:t>At the middle school level, headphones are recommended for the ELA CAT and Performance Assessment.  Remind your students to bring their own from home.  </a:t>
            </a:r>
            <a:endParaRPr lang="en-US" dirty="0">
              <a:solidFill>
                <a:srgbClr val="FFFFFF"/>
              </a:solidFill>
            </a:endParaRPr>
          </a:p>
          <a:p>
            <a:r>
              <a:rPr lang="en-US" dirty="0" smtClean="0">
                <a:solidFill>
                  <a:srgbClr val="FFFFFF"/>
                </a:solidFill>
              </a:rPr>
              <a:t>At the elementary level, only students utilizing text-to-speech must have headphones.  </a:t>
            </a:r>
          </a:p>
          <a:p>
            <a:endParaRPr lang="en-US" dirty="0">
              <a:solidFill>
                <a:srgbClr val="FF0000"/>
              </a:solidFill>
            </a:endParaRPr>
          </a:p>
        </p:txBody>
      </p:sp>
    </p:spTree>
    <p:extLst>
      <p:ext uri="{BB962C8B-B14F-4D97-AF65-F5344CB8AC3E}">
        <p14:creationId xmlns:p14="http://schemas.microsoft.com/office/powerpoint/2010/main" val="400662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Proctor Interface</a:t>
            </a:r>
            <a:endParaRPr lang="en-US" dirty="0"/>
          </a:p>
        </p:txBody>
      </p:sp>
      <p:sp>
        <p:nvSpPr>
          <p:cNvPr id="3" name="Content Placeholder 2"/>
          <p:cNvSpPr>
            <a:spLocks noGrp="1"/>
          </p:cNvSpPr>
          <p:nvPr>
            <p:ph idx="1"/>
          </p:nvPr>
        </p:nvSpPr>
        <p:spPr/>
        <p:txBody>
          <a:bodyPr/>
          <a:lstStyle/>
          <a:p>
            <a:r>
              <a:rPr lang="en-US" dirty="0" smtClean="0"/>
              <a:t>We browsers, use Firefox or Google Chrome (you do not need to have a secured browser).  </a:t>
            </a:r>
          </a:p>
          <a:p>
            <a:r>
              <a:rPr lang="en-US" dirty="0" smtClean="0"/>
              <a:t>You can find the link to log into the Proctor interface on the </a:t>
            </a:r>
            <a:r>
              <a:rPr lang="en-US" dirty="0" smtClean="0">
                <a:hlinkClick r:id="rId2"/>
              </a:rPr>
              <a:t>NDSA resources page</a:t>
            </a:r>
            <a:r>
              <a:rPr lang="en-US" dirty="0" smtClean="0"/>
              <a:t>.   </a:t>
            </a:r>
          </a:p>
          <a:p>
            <a:r>
              <a:rPr lang="en-US" dirty="0" smtClean="0"/>
              <a:t>Use your email address as your username and your should have received password information from smarter balanced in the last couple of weeks.  </a:t>
            </a:r>
          </a:p>
          <a:p>
            <a:r>
              <a:rPr lang="en-US" dirty="0" smtClean="0"/>
              <a:t>Click the test administrator tab.</a:t>
            </a:r>
          </a:p>
          <a:p>
            <a:r>
              <a:rPr lang="en-US" dirty="0" smtClean="0"/>
              <a:t>Then, click the test administration tab.  </a:t>
            </a:r>
            <a:endParaRPr lang="en-US" dirty="0"/>
          </a:p>
        </p:txBody>
      </p:sp>
      <p:pic>
        <p:nvPicPr>
          <p:cNvPr id="4" name="Picture 3"/>
          <p:cNvPicPr>
            <a:picLocks noChangeAspect="1"/>
          </p:cNvPicPr>
          <p:nvPr/>
        </p:nvPicPr>
        <p:blipFill>
          <a:blip r:embed="rId3"/>
          <a:stretch>
            <a:fillRect/>
          </a:stretch>
        </p:blipFill>
        <p:spPr>
          <a:xfrm>
            <a:off x="5900551" y="3289300"/>
            <a:ext cx="1781362" cy="482600"/>
          </a:xfrm>
          <a:prstGeom prst="rect">
            <a:avLst/>
          </a:prstGeom>
        </p:spPr>
      </p:pic>
      <p:pic>
        <p:nvPicPr>
          <p:cNvPr id="6" name="Picture 5"/>
          <p:cNvPicPr>
            <a:picLocks noChangeAspect="1"/>
          </p:cNvPicPr>
          <p:nvPr/>
        </p:nvPicPr>
        <p:blipFill>
          <a:blip r:embed="rId4"/>
          <a:stretch>
            <a:fillRect/>
          </a:stretch>
        </p:blipFill>
        <p:spPr>
          <a:xfrm>
            <a:off x="5092700" y="4684059"/>
            <a:ext cx="2042590" cy="731837"/>
          </a:xfrm>
          <a:prstGeom prst="rect">
            <a:avLst/>
          </a:prstGeom>
        </p:spPr>
      </p:pic>
      <p:pic>
        <p:nvPicPr>
          <p:cNvPr id="7" name="Picture 6"/>
          <p:cNvPicPr>
            <a:picLocks noChangeAspect="1"/>
          </p:cNvPicPr>
          <p:nvPr/>
        </p:nvPicPr>
        <p:blipFill>
          <a:blip r:embed="rId5"/>
          <a:stretch>
            <a:fillRect/>
          </a:stretch>
        </p:blipFill>
        <p:spPr>
          <a:xfrm>
            <a:off x="5900551" y="5617369"/>
            <a:ext cx="1068394" cy="1123950"/>
          </a:xfrm>
          <a:prstGeom prst="rect">
            <a:avLst/>
          </a:prstGeom>
        </p:spPr>
      </p:pic>
    </p:spTree>
    <p:extLst>
      <p:ext uri="{BB962C8B-B14F-4D97-AF65-F5344CB8AC3E}">
        <p14:creationId xmlns:p14="http://schemas.microsoft.com/office/powerpoint/2010/main" val="384909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136277"/>
          </a:xfrm>
        </p:spPr>
        <p:txBody>
          <a:bodyPr>
            <a:normAutofit fontScale="90000"/>
          </a:bodyPr>
          <a:lstStyle/>
          <a:p>
            <a:r>
              <a:rPr lang="en-US" dirty="0" smtClean="0"/>
              <a:t>Proctor Interface </a:t>
            </a:r>
            <a:br>
              <a:rPr lang="en-US" dirty="0" smtClean="0"/>
            </a:br>
            <a:r>
              <a:rPr lang="en-US" dirty="0" smtClean="0"/>
              <a:t>(Cont.)  </a:t>
            </a:r>
            <a:endParaRPr lang="en-US" dirty="0"/>
          </a:p>
        </p:txBody>
      </p:sp>
      <p:sp>
        <p:nvSpPr>
          <p:cNvPr id="3" name="Content Placeholder 2"/>
          <p:cNvSpPr>
            <a:spLocks noGrp="1"/>
          </p:cNvSpPr>
          <p:nvPr>
            <p:ph idx="1"/>
          </p:nvPr>
        </p:nvSpPr>
        <p:spPr>
          <a:xfrm>
            <a:off x="685800" y="1473200"/>
            <a:ext cx="7770813" cy="4652963"/>
          </a:xfrm>
        </p:spPr>
        <p:txBody>
          <a:bodyPr>
            <a:normAutofit/>
          </a:bodyPr>
          <a:lstStyle/>
          <a:p>
            <a:r>
              <a:rPr lang="en-US" dirty="0" smtClean="0"/>
              <a:t>You will be directed to the main test session page.  </a:t>
            </a:r>
          </a:p>
          <a:p>
            <a:r>
              <a:rPr lang="en-US" dirty="0"/>
              <a:t>Select the test session you wish to begin. </a:t>
            </a:r>
            <a:r>
              <a:rPr lang="en-US" dirty="0" smtClean="0"/>
              <a:t>  </a:t>
            </a:r>
            <a:endParaRPr lang="en-US" dirty="0"/>
          </a:p>
          <a:p>
            <a:pPr lvl="2"/>
            <a:r>
              <a:rPr lang="en-US" dirty="0"/>
              <a:t>Be sure to pick the correct grade level and test.  </a:t>
            </a:r>
            <a:endParaRPr lang="en-US" dirty="0" smtClean="0"/>
          </a:p>
          <a:p>
            <a:pPr lvl="2"/>
            <a:r>
              <a:rPr lang="en-US" dirty="0" smtClean="0">
                <a:solidFill>
                  <a:srgbClr val="FF0000"/>
                </a:solidFill>
              </a:rPr>
              <a:t>If you are administering the Performance Task, be sure to </a:t>
            </a:r>
            <a:r>
              <a:rPr lang="en-US" i="1" u="sng" dirty="0" smtClean="0">
                <a:solidFill>
                  <a:srgbClr val="FF0000"/>
                </a:solidFill>
              </a:rPr>
              <a:t>pick ALL of the Different PTs </a:t>
            </a:r>
            <a:r>
              <a:rPr lang="en-US" dirty="0" smtClean="0">
                <a:solidFill>
                  <a:srgbClr val="FF0000"/>
                </a:solidFill>
              </a:rPr>
              <a:t>for your grade level. </a:t>
            </a:r>
            <a:endParaRPr lang="en-US" dirty="0">
              <a:solidFill>
                <a:srgbClr val="FF0000"/>
              </a:solidFill>
            </a:endParaRPr>
          </a:p>
          <a:p>
            <a:r>
              <a:rPr lang="en-US" dirty="0" smtClean="0"/>
              <a:t>Once you choose your session, your start session button will turn green.  </a:t>
            </a:r>
          </a:p>
          <a:p>
            <a:pPr marL="0" indent="0">
              <a:buNone/>
            </a:pPr>
            <a:endParaRPr lang="en-US" dirty="0"/>
          </a:p>
          <a:p>
            <a:pPr marL="0" indent="0">
              <a:buNone/>
            </a:pPr>
            <a:r>
              <a:rPr lang="en-US" dirty="0" smtClean="0"/>
              <a:t>  </a:t>
            </a:r>
          </a:p>
          <a:p>
            <a:endParaRPr lang="en-US" dirty="0"/>
          </a:p>
        </p:txBody>
      </p:sp>
      <p:pic>
        <p:nvPicPr>
          <p:cNvPr id="4" name="Picture 3"/>
          <p:cNvPicPr>
            <a:picLocks noChangeAspect="1"/>
          </p:cNvPicPr>
          <p:nvPr/>
        </p:nvPicPr>
        <p:blipFill>
          <a:blip r:embed="rId3"/>
          <a:stretch>
            <a:fillRect/>
          </a:stretch>
        </p:blipFill>
        <p:spPr>
          <a:xfrm>
            <a:off x="2997200" y="4389727"/>
            <a:ext cx="5143500" cy="1952336"/>
          </a:xfrm>
          <a:prstGeom prst="rect">
            <a:avLst/>
          </a:prstGeom>
        </p:spPr>
      </p:pic>
    </p:spTree>
    <p:extLst>
      <p:ext uri="{BB962C8B-B14F-4D97-AF65-F5344CB8AC3E}">
        <p14:creationId xmlns:p14="http://schemas.microsoft.com/office/powerpoint/2010/main" val="130921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Proctor Interface </a:t>
            </a:r>
            <a:br>
              <a:rPr lang="en-US" dirty="0" smtClean="0"/>
            </a:br>
            <a:r>
              <a:rPr lang="en-US" dirty="0" smtClean="0"/>
              <a:t>(Cont.)  </a:t>
            </a:r>
            <a:endParaRPr lang="en-US" dirty="0"/>
          </a:p>
        </p:txBody>
      </p:sp>
      <p:sp>
        <p:nvSpPr>
          <p:cNvPr id="3" name="Content Placeholder 2"/>
          <p:cNvSpPr>
            <a:spLocks noGrp="1"/>
          </p:cNvSpPr>
          <p:nvPr>
            <p:ph idx="1"/>
          </p:nvPr>
        </p:nvSpPr>
        <p:spPr>
          <a:xfrm>
            <a:off x="685800" y="863600"/>
            <a:ext cx="7770813" cy="5262563"/>
          </a:xfrm>
        </p:spPr>
        <p:txBody>
          <a:bodyPr>
            <a:normAutofit/>
          </a:bodyPr>
          <a:lstStyle/>
          <a:p>
            <a:pPr marL="0" indent="0">
              <a:buNone/>
            </a:pPr>
            <a:r>
              <a:rPr lang="en-US" dirty="0" smtClean="0"/>
              <a:t> </a:t>
            </a:r>
          </a:p>
          <a:p>
            <a:r>
              <a:rPr lang="en-US" dirty="0"/>
              <a:t>Once you click the ‘Start Session’ button, a test ID number will appear.  </a:t>
            </a:r>
          </a:p>
          <a:p>
            <a:endParaRPr lang="en-US" dirty="0" smtClean="0"/>
          </a:p>
          <a:p>
            <a:endParaRPr lang="en-US" dirty="0"/>
          </a:p>
          <a:p>
            <a:endParaRPr lang="en-US" dirty="0" smtClean="0"/>
          </a:p>
          <a:p>
            <a:r>
              <a:rPr lang="en-US" b="1" u="sng" dirty="0" smtClean="0">
                <a:solidFill>
                  <a:srgbClr val="FF0000"/>
                </a:solidFill>
              </a:rPr>
              <a:t>Write this down and save it.  </a:t>
            </a:r>
            <a:r>
              <a:rPr lang="en-US" b="1" dirty="0" smtClean="0"/>
              <a:t>This is the session ID number that students need to populate the test.  It also allows you to re-log into the session without logging the students out of the session.  Generally, it is good practice to write this on the board for the students.  </a:t>
            </a:r>
            <a:endParaRPr lang="en-US" b="1" dirty="0"/>
          </a:p>
        </p:txBody>
      </p:sp>
      <p:pic>
        <p:nvPicPr>
          <p:cNvPr id="4" name="Picture 3"/>
          <p:cNvPicPr>
            <a:picLocks noChangeAspect="1"/>
          </p:cNvPicPr>
          <p:nvPr/>
        </p:nvPicPr>
        <p:blipFill>
          <a:blip r:embed="rId2"/>
          <a:stretch>
            <a:fillRect/>
          </a:stretch>
        </p:blipFill>
        <p:spPr>
          <a:xfrm>
            <a:off x="3784600" y="1926347"/>
            <a:ext cx="5143500" cy="1952336"/>
          </a:xfrm>
          <a:prstGeom prst="rect">
            <a:avLst/>
          </a:prstGeom>
        </p:spPr>
      </p:pic>
      <p:sp>
        <p:nvSpPr>
          <p:cNvPr id="6" name="Striped Right Arrow 5"/>
          <p:cNvSpPr/>
          <p:nvPr/>
        </p:nvSpPr>
        <p:spPr>
          <a:xfrm rot="20456786">
            <a:off x="3148595" y="2072772"/>
            <a:ext cx="978408" cy="484632"/>
          </a:xfrm>
          <a:prstGeom prst="stripedRightArrow">
            <a:avLst>
              <a:gd name="adj1" fmla="val 24813"/>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1072586" y="6080128"/>
            <a:ext cx="7962900" cy="439812"/>
          </a:xfrm>
          <a:prstGeom prst="rect">
            <a:avLst/>
          </a:prstGeom>
        </p:spPr>
      </p:pic>
      <p:sp>
        <p:nvSpPr>
          <p:cNvPr id="9" name="Striped Right Arrow 8"/>
          <p:cNvSpPr/>
          <p:nvPr/>
        </p:nvSpPr>
        <p:spPr>
          <a:xfrm rot="2062357">
            <a:off x="5804440" y="5733178"/>
            <a:ext cx="715896" cy="399662"/>
          </a:xfrm>
          <a:prstGeom prst="stripedRightArrow">
            <a:avLst>
              <a:gd name="adj1" fmla="val 4370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72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Proctor Interface </a:t>
            </a:r>
            <a:br>
              <a:rPr lang="en-US" dirty="0"/>
            </a:br>
            <a:r>
              <a:rPr lang="en-US" dirty="0"/>
              <a:t>(Cont.) </a:t>
            </a:r>
          </a:p>
        </p:txBody>
      </p:sp>
      <p:sp>
        <p:nvSpPr>
          <p:cNvPr id="3" name="Content Placeholder 2"/>
          <p:cNvSpPr>
            <a:spLocks noGrp="1"/>
          </p:cNvSpPr>
          <p:nvPr>
            <p:ph idx="1"/>
          </p:nvPr>
        </p:nvSpPr>
        <p:spPr/>
        <p:txBody>
          <a:bodyPr/>
          <a:lstStyle/>
          <a:p>
            <a:r>
              <a:rPr lang="en-US" dirty="0" smtClean="0"/>
              <a:t>Once students use the test ID to log in, they will receive a message that the proctor must approve the session. </a:t>
            </a:r>
          </a:p>
          <a:p>
            <a:r>
              <a:rPr lang="en-US" dirty="0" smtClean="0"/>
              <a:t>You can approve sessions by clicking the approval button and then hitting ‘approve’ for each student. Be sure that students have picked the right test prior to approving.   </a:t>
            </a:r>
          </a:p>
          <a:p>
            <a:r>
              <a:rPr lang="en-US" dirty="0" smtClean="0"/>
              <a:t>Be sure to be watching if there are students that need to be approved because it tends to take awhile for this to occur at times.  You will know if students are waiting as you will see a number other than zero in parentheses.  </a:t>
            </a:r>
            <a:endParaRPr lang="en-US" dirty="0"/>
          </a:p>
        </p:txBody>
      </p:sp>
      <p:pic>
        <p:nvPicPr>
          <p:cNvPr id="4" name="Picture 3"/>
          <p:cNvPicPr>
            <a:picLocks noChangeAspect="1"/>
          </p:cNvPicPr>
          <p:nvPr/>
        </p:nvPicPr>
        <p:blipFill>
          <a:blip r:embed="rId2"/>
          <a:stretch>
            <a:fillRect/>
          </a:stretch>
        </p:blipFill>
        <p:spPr>
          <a:xfrm>
            <a:off x="6551613" y="3536950"/>
            <a:ext cx="2032000" cy="546100"/>
          </a:xfrm>
          <a:prstGeom prst="rect">
            <a:avLst/>
          </a:prstGeom>
        </p:spPr>
      </p:pic>
    </p:spTree>
    <p:extLst>
      <p:ext uri="{BB962C8B-B14F-4D97-AF65-F5344CB8AC3E}">
        <p14:creationId xmlns:p14="http://schemas.microsoft.com/office/powerpoint/2010/main" val="639732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Proctor Interface </a:t>
            </a:r>
            <a:br>
              <a:rPr lang="en-US" dirty="0"/>
            </a:br>
            <a:r>
              <a:rPr lang="en-US" dirty="0"/>
              <a:t>(Cont.) </a:t>
            </a:r>
          </a:p>
        </p:txBody>
      </p:sp>
      <p:sp>
        <p:nvSpPr>
          <p:cNvPr id="3" name="Content Placeholder 2"/>
          <p:cNvSpPr>
            <a:spLocks noGrp="1"/>
          </p:cNvSpPr>
          <p:nvPr>
            <p:ph idx="1"/>
          </p:nvPr>
        </p:nvSpPr>
        <p:spPr>
          <a:xfrm>
            <a:off x="685800" y="1550894"/>
            <a:ext cx="7770813" cy="5027706"/>
          </a:xfrm>
        </p:spPr>
        <p:txBody>
          <a:bodyPr>
            <a:normAutofit/>
          </a:bodyPr>
          <a:lstStyle/>
          <a:p>
            <a:r>
              <a:rPr lang="en-US" dirty="0" smtClean="0"/>
              <a:t>After all students have entered into the test, you may monitor their progress.  </a:t>
            </a:r>
          </a:p>
          <a:p>
            <a:endParaRPr lang="en-US" dirty="0"/>
          </a:p>
          <a:p>
            <a:endParaRPr lang="en-US" dirty="0" smtClean="0"/>
          </a:p>
          <a:p>
            <a:r>
              <a:rPr lang="en-US" dirty="0" smtClean="0"/>
              <a:t>This is handy as you can see how fast they are completing questions as students proceed through the test.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2120900" y="2259953"/>
            <a:ext cx="6477000" cy="1359243"/>
          </a:xfrm>
          <a:prstGeom prst="rect">
            <a:avLst/>
          </a:prstGeom>
        </p:spPr>
      </p:pic>
      <p:pic>
        <p:nvPicPr>
          <p:cNvPr id="6" name="Picture 5"/>
          <p:cNvPicPr>
            <a:picLocks noChangeAspect="1"/>
          </p:cNvPicPr>
          <p:nvPr/>
        </p:nvPicPr>
        <p:blipFill>
          <a:blip r:embed="rId3"/>
          <a:stretch>
            <a:fillRect/>
          </a:stretch>
        </p:blipFill>
        <p:spPr>
          <a:xfrm>
            <a:off x="5905682" y="4406292"/>
            <a:ext cx="3020831" cy="2172308"/>
          </a:xfrm>
          <a:prstGeom prst="rect">
            <a:avLst/>
          </a:prstGeom>
        </p:spPr>
      </p:pic>
      <p:sp>
        <p:nvSpPr>
          <p:cNvPr id="7" name="Striped Right Arrow 6"/>
          <p:cNvSpPr/>
          <p:nvPr/>
        </p:nvSpPr>
        <p:spPr>
          <a:xfrm rot="13054068">
            <a:off x="7521936" y="5588985"/>
            <a:ext cx="1472795" cy="484632"/>
          </a:xfrm>
          <a:prstGeom prst="stripedRightArrow">
            <a:avLst>
              <a:gd name="adj1" fmla="val 24813"/>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riped Right Arrow 7"/>
          <p:cNvSpPr/>
          <p:nvPr/>
        </p:nvSpPr>
        <p:spPr>
          <a:xfrm rot="12028659">
            <a:off x="7570195" y="3417505"/>
            <a:ext cx="1073309" cy="441385"/>
          </a:xfrm>
          <a:prstGeom prst="stripedRightArrow">
            <a:avLst>
              <a:gd name="adj1" fmla="val 3695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09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Proctor Interface </a:t>
            </a:r>
            <a:br>
              <a:rPr lang="en-US" dirty="0"/>
            </a:br>
            <a:r>
              <a:rPr lang="en-US" dirty="0"/>
              <a:t>(Cont.) </a:t>
            </a:r>
          </a:p>
        </p:txBody>
      </p:sp>
      <p:sp>
        <p:nvSpPr>
          <p:cNvPr id="3" name="Content Placeholder 2"/>
          <p:cNvSpPr>
            <a:spLocks noGrp="1"/>
          </p:cNvSpPr>
          <p:nvPr>
            <p:ph idx="1"/>
          </p:nvPr>
        </p:nvSpPr>
        <p:spPr>
          <a:xfrm>
            <a:off x="685800" y="1550894"/>
            <a:ext cx="7770813" cy="5027706"/>
          </a:xfrm>
        </p:spPr>
        <p:txBody>
          <a:bodyPr>
            <a:normAutofit/>
          </a:bodyPr>
          <a:lstStyle/>
          <a:p>
            <a:r>
              <a:rPr lang="en-US" dirty="0" smtClean="0"/>
              <a:t>Try to avoid pausing test sessions as it will pause ALL students’ test sessions.  This portion is working, but often creates issues. </a:t>
            </a:r>
          </a:p>
          <a:p>
            <a:r>
              <a:rPr lang="en-US" u="sng" dirty="0" smtClean="0">
                <a:solidFill>
                  <a:srgbClr val="FF0000"/>
                </a:solidFill>
              </a:rPr>
              <a:t>Be sure to write down your test session ID!  </a:t>
            </a:r>
            <a:r>
              <a:rPr lang="en-US" dirty="0" smtClean="0"/>
              <a:t>This is helpful if you happen to have your own computer freeze or have issues as it allows your to switch computers and not stop student testing.  </a:t>
            </a:r>
          </a:p>
          <a:p>
            <a:r>
              <a:rPr lang="en-US" dirty="0" smtClean="0"/>
              <a:t>If you have to end a test session prematurely, rest assured all student work will be saved, you need only ask all students to log out, create a new session and provide student the new session ID. When they log in, it will take them directly to where they left off.  </a:t>
            </a:r>
            <a:endParaRPr lang="en-US" dirty="0"/>
          </a:p>
          <a:p>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64080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6140077"/>
          </a:xfrm>
        </p:spPr>
        <p:txBody>
          <a:bodyPr/>
          <a:lstStyle/>
          <a:p>
            <a:pPr algn="l"/>
            <a:r>
              <a:rPr lang="en-US" dirty="0" smtClean="0">
                <a:latin typeface="Chalkduster"/>
                <a:cs typeface="Chalkduster"/>
              </a:rPr>
              <a:t>If you can give your children one gift, let it be enthusiasm!  </a:t>
            </a:r>
            <a:br>
              <a:rPr lang="en-US" dirty="0" smtClean="0">
                <a:latin typeface="Chalkduster"/>
                <a:cs typeface="Chalkduster"/>
              </a:rPr>
            </a:br>
            <a:r>
              <a:rPr lang="en-US" dirty="0" smtClean="0">
                <a:latin typeface="Chalkduster"/>
                <a:cs typeface="Chalkduster"/>
              </a:rPr>
              <a:t>		</a:t>
            </a:r>
            <a:br>
              <a:rPr lang="en-US" dirty="0" smtClean="0">
                <a:latin typeface="Chalkduster"/>
                <a:cs typeface="Chalkduster"/>
              </a:rPr>
            </a:br>
            <a:r>
              <a:rPr lang="en-US" dirty="0">
                <a:latin typeface="Chalkduster"/>
                <a:cs typeface="Chalkduster"/>
              </a:rPr>
              <a:t>	</a:t>
            </a:r>
            <a:r>
              <a:rPr lang="en-US" dirty="0" smtClean="0">
                <a:latin typeface="Chalkduster"/>
                <a:cs typeface="Chalkduster"/>
              </a:rPr>
              <a:t>	-Bruce Bronson</a:t>
            </a:r>
            <a:br>
              <a:rPr lang="en-US" dirty="0" smtClean="0">
                <a:latin typeface="Chalkduster"/>
                <a:cs typeface="Chalkduster"/>
              </a:rPr>
            </a:br>
            <a:endParaRPr lang="en-US" dirty="0">
              <a:latin typeface="Chalkduster"/>
              <a:cs typeface="Chalkduster"/>
            </a:endParaRPr>
          </a:p>
        </p:txBody>
      </p:sp>
    </p:spTree>
    <p:extLst>
      <p:ext uri="{BB962C8B-B14F-4D97-AF65-F5344CB8AC3E}">
        <p14:creationId xmlns:p14="http://schemas.microsoft.com/office/powerpoint/2010/main" val="2518180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Proctor Interface </a:t>
            </a:r>
            <a:br>
              <a:rPr lang="en-US" dirty="0"/>
            </a:br>
            <a:r>
              <a:rPr lang="en-US" dirty="0"/>
              <a:t>(Cont.) </a:t>
            </a:r>
          </a:p>
        </p:txBody>
      </p:sp>
      <p:sp>
        <p:nvSpPr>
          <p:cNvPr id="3" name="Content Placeholder 2"/>
          <p:cNvSpPr>
            <a:spLocks noGrp="1"/>
          </p:cNvSpPr>
          <p:nvPr>
            <p:ph idx="1"/>
          </p:nvPr>
        </p:nvSpPr>
        <p:spPr>
          <a:xfrm>
            <a:off x="685800" y="1550894"/>
            <a:ext cx="7770813" cy="5027706"/>
          </a:xfrm>
        </p:spPr>
        <p:txBody>
          <a:bodyPr>
            <a:normAutofit/>
          </a:bodyPr>
          <a:lstStyle/>
          <a:p>
            <a:r>
              <a:rPr lang="en-US" dirty="0" smtClean="0"/>
              <a:t>Once you see that all students have completed the test session, you can click, end session and log out.  If you forget to click ‘end session’ the program will automatically end the session as soon as you log out.  </a:t>
            </a:r>
          </a:p>
          <a:p>
            <a:r>
              <a:rPr lang="en-US" dirty="0" smtClean="0"/>
              <a:t>Once you have completed testing, be sure to collect all student notes/scratch paper and turn those into the school coordinator to be shredded.  </a:t>
            </a:r>
          </a:p>
          <a:p>
            <a:r>
              <a:rPr lang="en-US" dirty="0" smtClean="0"/>
              <a:t>Also, please record any student that did NOT complete their tests and turn that information into the school coordinator.  Please provide a reason for not completing the test session.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40421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5733677"/>
          </a:xfrm>
        </p:spPr>
        <p:txBody>
          <a:bodyPr>
            <a:normAutofit/>
          </a:bodyPr>
          <a:lstStyle/>
          <a:p>
            <a:r>
              <a:rPr lang="en-US" dirty="0" smtClean="0"/>
              <a:t>QUESTIONS??</a:t>
            </a:r>
            <a:endParaRPr lang="en-US" dirty="0"/>
          </a:p>
        </p:txBody>
      </p:sp>
      <p:pic>
        <p:nvPicPr>
          <p:cNvPr id="5" name="Picture 4"/>
          <p:cNvPicPr>
            <a:picLocks noChangeAspect="1"/>
          </p:cNvPicPr>
          <p:nvPr/>
        </p:nvPicPr>
        <p:blipFill>
          <a:blip r:embed="rId2"/>
          <a:stretch>
            <a:fillRect/>
          </a:stretch>
        </p:blipFill>
        <p:spPr>
          <a:xfrm rot="20647860">
            <a:off x="1371166" y="571500"/>
            <a:ext cx="1092633" cy="2032000"/>
          </a:xfrm>
          <a:prstGeom prst="rect">
            <a:avLst/>
          </a:prstGeom>
        </p:spPr>
      </p:pic>
      <p:pic>
        <p:nvPicPr>
          <p:cNvPr id="6" name="Picture 5"/>
          <p:cNvPicPr>
            <a:picLocks noChangeAspect="1"/>
          </p:cNvPicPr>
          <p:nvPr/>
        </p:nvPicPr>
        <p:blipFill>
          <a:blip r:embed="rId3"/>
          <a:stretch>
            <a:fillRect/>
          </a:stretch>
        </p:blipFill>
        <p:spPr>
          <a:xfrm rot="787005">
            <a:off x="5819621" y="298697"/>
            <a:ext cx="3000375" cy="3200400"/>
          </a:xfrm>
          <a:prstGeom prst="rect">
            <a:avLst/>
          </a:prstGeom>
        </p:spPr>
      </p:pic>
      <p:pic>
        <p:nvPicPr>
          <p:cNvPr id="7" name="Picture 6"/>
          <p:cNvPicPr>
            <a:picLocks noChangeAspect="1"/>
          </p:cNvPicPr>
          <p:nvPr/>
        </p:nvPicPr>
        <p:blipFill>
          <a:blip r:embed="rId4"/>
          <a:stretch>
            <a:fillRect/>
          </a:stretch>
        </p:blipFill>
        <p:spPr>
          <a:xfrm>
            <a:off x="3298518" y="3527118"/>
            <a:ext cx="2683182" cy="2683182"/>
          </a:xfrm>
          <a:prstGeom prst="rect">
            <a:avLst/>
          </a:prstGeom>
        </p:spPr>
      </p:pic>
    </p:spTree>
    <p:extLst>
      <p:ext uri="{BB962C8B-B14F-4D97-AF65-F5344CB8AC3E}">
        <p14:creationId xmlns:p14="http://schemas.microsoft.com/office/powerpoint/2010/main" val="257630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NDSA History </a:t>
            </a:r>
            <a:endParaRPr lang="en-US" dirty="0"/>
          </a:p>
        </p:txBody>
      </p:sp>
      <p:sp>
        <p:nvSpPr>
          <p:cNvPr id="3" name="Content Placeholder 2"/>
          <p:cNvSpPr>
            <a:spLocks noGrp="1"/>
          </p:cNvSpPr>
          <p:nvPr>
            <p:ph idx="1"/>
          </p:nvPr>
        </p:nvSpPr>
        <p:spPr/>
        <p:txBody>
          <a:bodyPr/>
          <a:lstStyle/>
          <a:p>
            <a:pPr marL="0" indent="0">
              <a:buNone/>
            </a:pPr>
            <a:r>
              <a:rPr lang="en-US" b="1" u="sng" dirty="0" smtClean="0">
                <a:solidFill>
                  <a:srgbClr val="FF0000"/>
                </a:solidFill>
              </a:rPr>
              <a:t>Mandan Proficiency Rates under NCLB   </a:t>
            </a:r>
          </a:p>
          <a:p>
            <a:pPr marL="0" indent="0">
              <a:buNone/>
            </a:pPr>
            <a:r>
              <a:rPr lang="en-US" b="1" u="sng" dirty="0" smtClean="0"/>
              <a:t>Proficiency rates 2002</a:t>
            </a:r>
            <a:r>
              <a:rPr lang="en-US" b="1" dirty="0" smtClean="0"/>
              <a:t>		</a:t>
            </a:r>
            <a:r>
              <a:rPr lang="en-US" b="1" u="sng" dirty="0" smtClean="0"/>
              <a:t>Proficiency rates 2012</a:t>
            </a:r>
            <a:r>
              <a:rPr lang="en-US" b="1" dirty="0" smtClean="0"/>
              <a:t>		</a:t>
            </a:r>
            <a:endParaRPr lang="en-US" b="1" dirty="0"/>
          </a:p>
          <a:p>
            <a:pPr marL="0" indent="0">
              <a:buNone/>
            </a:pPr>
            <a:r>
              <a:rPr lang="en-US" dirty="0" smtClean="0"/>
              <a:t>Math – 44% 			</a:t>
            </a:r>
            <a:r>
              <a:rPr lang="en-US" dirty="0"/>
              <a:t>Math – 77%</a:t>
            </a:r>
          </a:p>
          <a:p>
            <a:pPr marL="0" indent="0">
              <a:buNone/>
            </a:pPr>
            <a:r>
              <a:rPr lang="en-US" dirty="0" smtClean="0"/>
              <a:t>	(MHS 24%)			(MHS 70%) </a:t>
            </a:r>
          </a:p>
          <a:p>
            <a:pPr marL="0" indent="0">
              <a:buNone/>
            </a:pPr>
            <a:r>
              <a:rPr lang="en-US" dirty="0" smtClean="0"/>
              <a:t>Reading – 63% 		Reading – 79%  </a:t>
            </a:r>
          </a:p>
          <a:p>
            <a:pPr marL="0" indent="0">
              <a:buNone/>
            </a:pPr>
            <a:r>
              <a:rPr lang="en-US" dirty="0" smtClean="0"/>
              <a:t>	(</a:t>
            </a:r>
            <a:r>
              <a:rPr lang="en-US" dirty="0"/>
              <a:t>MHS 47%</a:t>
            </a:r>
            <a:r>
              <a:rPr lang="en-US" dirty="0" smtClean="0"/>
              <a:t>)			(MHS 78%)</a:t>
            </a:r>
            <a:endParaRPr lang="en-US" dirty="0">
              <a:solidFill>
                <a:srgbClr val="FF0000"/>
              </a:solidFill>
            </a:endParaRPr>
          </a:p>
        </p:txBody>
      </p:sp>
    </p:spTree>
    <p:extLst>
      <p:ext uri="{BB962C8B-B14F-4D97-AF65-F5344CB8AC3E}">
        <p14:creationId xmlns:p14="http://schemas.microsoft.com/office/powerpoint/2010/main" val="18602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the Afternoon</a:t>
            </a:r>
            <a:endParaRPr lang="en-US" dirty="0"/>
          </a:p>
        </p:txBody>
      </p:sp>
      <p:sp>
        <p:nvSpPr>
          <p:cNvPr id="3" name="Content Placeholder 2"/>
          <p:cNvSpPr>
            <a:spLocks noGrp="1"/>
          </p:cNvSpPr>
          <p:nvPr>
            <p:ph idx="1"/>
          </p:nvPr>
        </p:nvSpPr>
        <p:spPr/>
        <p:txBody>
          <a:bodyPr>
            <a:noAutofit/>
          </a:bodyPr>
          <a:lstStyle/>
          <a:p>
            <a:pPr marL="457200" indent="-457200">
              <a:buAutoNum type="arabicPeriod"/>
            </a:pPr>
            <a:r>
              <a:rPr lang="en-US" sz="2800" dirty="0" smtClean="0"/>
              <a:t>Discuss basic information on the three types of sessions the new NDSA offers.  </a:t>
            </a:r>
          </a:p>
          <a:p>
            <a:pPr marL="457200" indent="-457200">
              <a:buAutoNum type="arabicPeriod"/>
            </a:pPr>
            <a:r>
              <a:rPr lang="en-US" sz="2800" dirty="0" smtClean="0"/>
              <a:t>Provide basic instruction on how the students will navigate to the online testing environment.  </a:t>
            </a:r>
          </a:p>
          <a:p>
            <a:pPr marL="457200" indent="-457200">
              <a:buAutoNum type="arabicPeriod"/>
            </a:pPr>
            <a:r>
              <a:rPr lang="en-US" sz="2800" dirty="0"/>
              <a:t>Provide basic information on creating, monitoring and ending a test session. </a:t>
            </a:r>
          </a:p>
          <a:p>
            <a:pPr marL="457200" indent="-457200">
              <a:buAutoNum type="arabicPeriod"/>
            </a:pPr>
            <a:r>
              <a:rPr lang="en-US" sz="2800" dirty="0" smtClean="0"/>
              <a:t>Answer any questions you may have.  </a:t>
            </a:r>
            <a:endParaRPr lang="en-US" sz="2800" dirty="0"/>
          </a:p>
        </p:txBody>
      </p:sp>
    </p:spTree>
    <p:extLst>
      <p:ext uri="{BB962C8B-B14F-4D97-AF65-F5344CB8AC3E}">
        <p14:creationId xmlns:p14="http://schemas.microsoft.com/office/powerpoint/2010/main" val="40720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83877"/>
          </a:xfrm>
        </p:spPr>
        <p:txBody>
          <a:bodyPr>
            <a:normAutofit fontScale="90000"/>
          </a:bodyPr>
          <a:lstStyle/>
          <a:p>
            <a:r>
              <a:rPr lang="en-US" dirty="0" smtClean="0"/>
              <a:t>The NDSA Test </a:t>
            </a:r>
            <a:br>
              <a:rPr lang="en-US" dirty="0" smtClean="0"/>
            </a:br>
            <a:r>
              <a:rPr lang="en-US" sz="4000" dirty="0" smtClean="0">
                <a:solidFill>
                  <a:schemeClr val="tx2"/>
                </a:solidFill>
              </a:rPr>
              <a:t>2016</a:t>
            </a:r>
            <a:endParaRPr lang="en-US" sz="4000" dirty="0">
              <a:solidFill>
                <a:schemeClr val="tx2"/>
              </a:solidFill>
            </a:endParaRPr>
          </a:p>
        </p:txBody>
      </p:sp>
      <p:sp>
        <p:nvSpPr>
          <p:cNvPr id="3" name="Content Placeholder 2"/>
          <p:cNvSpPr>
            <a:spLocks noGrp="1"/>
          </p:cNvSpPr>
          <p:nvPr>
            <p:ph idx="1"/>
          </p:nvPr>
        </p:nvSpPr>
        <p:spPr>
          <a:xfrm>
            <a:off x="685800" y="1193800"/>
            <a:ext cx="7770813" cy="4932363"/>
          </a:xfrm>
        </p:spPr>
        <p:txBody>
          <a:bodyPr>
            <a:normAutofit/>
          </a:bodyPr>
          <a:lstStyle/>
          <a:p>
            <a:r>
              <a:rPr lang="en-US" b="1" u="sng" dirty="0" smtClean="0">
                <a:solidFill>
                  <a:srgbClr val="FF0000"/>
                </a:solidFill>
              </a:rPr>
              <a:t>Computer Adaptable Test (CAT) </a:t>
            </a:r>
            <a:r>
              <a:rPr lang="en-US" dirty="0" smtClean="0"/>
              <a:t>– This piece of the test adapts based on the students prior success.  It is important to note that the test will only ‘adapt’ to the bottom of that student’s particular grade level.  Also note that students will potentially answer a different number of questions based on their success during this test.  </a:t>
            </a:r>
          </a:p>
          <a:p>
            <a:r>
              <a:rPr lang="en-US" b="1" u="sng" dirty="0" smtClean="0">
                <a:solidFill>
                  <a:srgbClr val="FF0000"/>
                </a:solidFill>
              </a:rPr>
              <a:t>Performance Assessment </a:t>
            </a:r>
            <a:r>
              <a:rPr lang="en-US" dirty="0" smtClean="0"/>
              <a:t>– This part of the test has students navigate  through a real-life problem solving activity asking them to provide solutions along the way.  This portion of the test is NOT adaptable.  But, it is important to understand that students are randomly assigned different performance tasks.  </a:t>
            </a:r>
            <a:endParaRPr lang="en-US" dirty="0"/>
          </a:p>
        </p:txBody>
      </p:sp>
    </p:spTree>
    <p:extLst>
      <p:ext uri="{BB962C8B-B14F-4D97-AF65-F5344CB8AC3E}">
        <p14:creationId xmlns:p14="http://schemas.microsoft.com/office/powerpoint/2010/main" val="52414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log-in steps</a:t>
            </a:r>
            <a:endParaRPr lang="en-US" dirty="0"/>
          </a:p>
        </p:txBody>
      </p:sp>
      <p:sp>
        <p:nvSpPr>
          <p:cNvPr id="3" name="Content Placeholder 2"/>
          <p:cNvSpPr>
            <a:spLocks noGrp="1"/>
          </p:cNvSpPr>
          <p:nvPr>
            <p:ph idx="1"/>
          </p:nvPr>
        </p:nvSpPr>
        <p:spPr>
          <a:xfrm>
            <a:off x="685800" y="1282700"/>
            <a:ext cx="7770813" cy="4843463"/>
          </a:xfrm>
        </p:spPr>
        <p:txBody>
          <a:bodyPr>
            <a:normAutofit fontScale="92500" lnSpcReduction="10000"/>
          </a:bodyPr>
          <a:lstStyle/>
          <a:p>
            <a:r>
              <a:rPr lang="en-US" dirty="0" smtClean="0"/>
              <a:t>You can find step-by-step instructions on the NDSA Resources page entitled, </a:t>
            </a:r>
            <a:r>
              <a:rPr lang="en-US" dirty="0" smtClean="0">
                <a:hlinkClick r:id="rId3"/>
              </a:rPr>
              <a:t>Student Login Steps</a:t>
            </a:r>
            <a:r>
              <a:rPr lang="en-US" dirty="0" smtClean="0"/>
              <a:t>.  </a:t>
            </a:r>
          </a:p>
          <a:p>
            <a:r>
              <a:rPr lang="en-US" dirty="0"/>
              <a:t>Be sure to use the log in each student into the computers with the following network information:  </a:t>
            </a:r>
          </a:p>
          <a:p>
            <a:pPr lvl="1"/>
            <a:r>
              <a:rPr lang="en-US" dirty="0"/>
              <a:t>Username:  act2015</a:t>
            </a:r>
          </a:p>
          <a:p>
            <a:pPr lvl="1"/>
            <a:r>
              <a:rPr lang="en-US" dirty="0"/>
              <a:t>Password:  </a:t>
            </a:r>
            <a:r>
              <a:rPr lang="en-US" dirty="0" smtClean="0"/>
              <a:t>act123</a:t>
            </a:r>
          </a:p>
          <a:p>
            <a:r>
              <a:rPr lang="en-US" dirty="0" smtClean="0"/>
              <a:t>Be sure to have all of the students turn up the volume on their computers prior to entering the secure browser.  </a:t>
            </a:r>
          </a:p>
          <a:p>
            <a:r>
              <a:rPr lang="en-US" dirty="0" smtClean="0"/>
              <a:t>Then, click the secure browser.  </a:t>
            </a:r>
          </a:p>
          <a:p>
            <a:r>
              <a:rPr lang="en-US" dirty="0" smtClean="0"/>
              <a:t>The </a:t>
            </a:r>
            <a:r>
              <a:rPr lang="en-US" dirty="0"/>
              <a:t>secured browser will lock down and not allow any other programs to run.  </a:t>
            </a:r>
            <a:endParaRPr lang="en-US" dirty="0" smtClean="0"/>
          </a:p>
          <a:p>
            <a:r>
              <a:rPr lang="en-US" dirty="0" smtClean="0"/>
              <a:t>They will get an initial screen asking them to pick their state.  </a:t>
            </a:r>
            <a:endParaRPr lang="en-US" dirty="0"/>
          </a:p>
          <a:p>
            <a:pPr lvl="1"/>
            <a:endParaRPr lang="en-US" dirty="0"/>
          </a:p>
          <a:p>
            <a:pPr marL="0" indent="0">
              <a:buNone/>
            </a:pPr>
            <a:endParaRPr lang="en-US" dirty="0" smtClean="0"/>
          </a:p>
          <a:p>
            <a:endParaRPr lang="en-US" dirty="0" smtClean="0"/>
          </a:p>
          <a:p>
            <a:pPr marL="349250" lvl="1" indent="0">
              <a:buNone/>
            </a:pPr>
            <a:endParaRPr lang="en-US" dirty="0"/>
          </a:p>
        </p:txBody>
      </p:sp>
      <p:pic>
        <p:nvPicPr>
          <p:cNvPr id="4" name="Picture 3"/>
          <p:cNvPicPr>
            <a:picLocks noChangeAspect="1"/>
          </p:cNvPicPr>
          <p:nvPr/>
        </p:nvPicPr>
        <p:blipFill>
          <a:blip r:embed="rId4"/>
          <a:stretch>
            <a:fillRect/>
          </a:stretch>
        </p:blipFill>
        <p:spPr>
          <a:xfrm>
            <a:off x="1981200" y="6188869"/>
            <a:ext cx="5638800" cy="482600"/>
          </a:xfrm>
          <a:prstGeom prst="rect">
            <a:avLst/>
          </a:prstGeom>
        </p:spPr>
      </p:pic>
      <p:cxnSp>
        <p:nvCxnSpPr>
          <p:cNvPr id="7" name="Straight Arrow Connector 6"/>
          <p:cNvCxnSpPr/>
          <p:nvPr/>
        </p:nvCxnSpPr>
        <p:spPr>
          <a:xfrm flipV="1">
            <a:off x="4546600" y="4508500"/>
            <a:ext cx="3302000" cy="76200"/>
          </a:xfrm>
          <a:prstGeom prst="straightConnector1">
            <a:avLst/>
          </a:prstGeom>
          <a:ln w="47625">
            <a:solidFill>
              <a:schemeClr val="tx2"/>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5"/>
          <a:stretch>
            <a:fillRect/>
          </a:stretch>
        </p:blipFill>
        <p:spPr>
          <a:xfrm>
            <a:off x="7848600" y="3940399"/>
            <a:ext cx="1206500" cy="957832"/>
          </a:xfrm>
          <a:prstGeom prst="rect">
            <a:avLst/>
          </a:prstGeom>
        </p:spPr>
      </p:pic>
    </p:spTree>
    <p:extLst>
      <p:ext uri="{BB962C8B-B14F-4D97-AF65-F5344CB8AC3E}">
        <p14:creationId xmlns:p14="http://schemas.microsoft.com/office/powerpoint/2010/main" val="64368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log-in </a:t>
            </a:r>
            <a:r>
              <a:rPr lang="en-US" dirty="0" smtClean="0"/>
              <a:t>steps</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dirty="0" smtClean="0"/>
              <a:t>Then they will be asked to choose a test.  </a:t>
            </a:r>
          </a:p>
          <a:p>
            <a:endParaRPr lang="en-US" dirty="0" smtClean="0"/>
          </a:p>
          <a:p>
            <a:endParaRPr lang="en-US" dirty="0"/>
          </a:p>
          <a:p>
            <a:endParaRPr lang="en-US" dirty="0" smtClean="0"/>
          </a:p>
          <a:p>
            <a:endParaRPr lang="en-US" dirty="0"/>
          </a:p>
          <a:p>
            <a:r>
              <a:rPr lang="en-US" dirty="0" smtClean="0"/>
              <a:t>They should choose ‘Summative Test’.  </a:t>
            </a:r>
            <a:endParaRPr lang="en-US" dirty="0"/>
          </a:p>
          <a:p>
            <a:endParaRPr lang="en-US" dirty="0" smtClean="0"/>
          </a:p>
          <a:p>
            <a:endParaRPr lang="en-US" dirty="0"/>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2616200" y="2590800"/>
            <a:ext cx="5486400" cy="1752600"/>
          </a:xfrm>
          <a:prstGeom prst="rect">
            <a:avLst/>
          </a:prstGeom>
        </p:spPr>
      </p:pic>
    </p:spTree>
    <p:extLst>
      <p:ext uri="{BB962C8B-B14F-4D97-AF65-F5344CB8AC3E}">
        <p14:creationId xmlns:p14="http://schemas.microsoft.com/office/powerpoint/2010/main" val="362418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060077"/>
          </a:xfrm>
        </p:spPr>
        <p:txBody>
          <a:bodyPr>
            <a:noAutofit/>
          </a:bodyPr>
          <a:lstStyle/>
          <a:p>
            <a:r>
              <a:rPr lang="en-US" sz="4000" dirty="0"/>
              <a:t>Student log-in </a:t>
            </a:r>
            <a:r>
              <a:rPr lang="en-US" sz="4000" dirty="0" smtClean="0"/>
              <a:t>steps</a:t>
            </a:r>
            <a:br>
              <a:rPr lang="en-US" sz="4000" dirty="0" smtClean="0"/>
            </a:br>
            <a:r>
              <a:rPr lang="en-US" sz="4000" dirty="0" smtClean="0"/>
              <a:t>(Cont.)</a:t>
            </a:r>
            <a:endParaRPr lang="en-US" sz="4000" dirty="0"/>
          </a:p>
        </p:txBody>
      </p:sp>
      <p:sp>
        <p:nvSpPr>
          <p:cNvPr id="3" name="Content Placeholder 2"/>
          <p:cNvSpPr>
            <a:spLocks noGrp="1"/>
          </p:cNvSpPr>
          <p:nvPr>
            <p:ph idx="1"/>
          </p:nvPr>
        </p:nvSpPr>
        <p:spPr>
          <a:xfrm>
            <a:off x="685800" y="1308100"/>
            <a:ext cx="7770813" cy="5092700"/>
          </a:xfrm>
        </p:spPr>
        <p:txBody>
          <a:bodyPr>
            <a:normAutofit fontScale="92500" lnSpcReduction="10000"/>
          </a:bodyPr>
          <a:lstStyle/>
          <a:p>
            <a:pPr marL="0" indent="0">
              <a:buNone/>
            </a:pPr>
            <a:r>
              <a:rPr lang="en-US" dirty="0"/>
              <a:t>That will take them to the test sign-in page, which looks similar to this.  </a:t>
            </a:r>
            <a:r>
              <a:rPr lang="en-US" dirty="0" smtClean="0"/>
              <a:t>Each student will have a card to fill in the below information.  </a:t>
            </a:r>
          </a:p>
          <a:p>
            <a:pPr marL="0" indent="0">
              <a:buNone/>
            </a:pPr>
            <a:r>
              <a:rPr lang="en-US" dirty="0" smtClean="0"/>
              <a:t>In this area:  </a:t>
            </a:r>
          </a:p>
          <a:p>
            <a:pPr marL="0" indent="0">
              <a:buNone/>
            </a:pPr>
            <a:r>
              <a:rPr lang="en-US" dirty="0" smtClean="0"/>
              <a:t>Students will enter:  </a:t>
            </a:r>
          </a:p>
          <a:p>
            <a:pPr marL="457200" indent="-457200">
              <a:lnSpc>
                <a:spcPct val="50000"/>
              </a:lnSpc>
              <a:buAutoNum type="arabicPeriod"/>
            </a:pPr>
            <a:r>
              <a:rPr lang="en-US" dirty="0" smtClean="0"/>
              <a:t>Their SSID </a:t>
            </a:r>
          </a:p>
          <a:p>
            <a:pPr marL="342900" lvl="1" indent="0">
              <a:lnSpc>
                <a:spcPct val="50000"/>
              </a:lnSpc>
              <a:buNone/>
            </a:pPr>
            <a:r>
              <a:rPr lang="en-US" dirty="0" smtClean="0">
                <a:solidFill>
                  <a:srgbClr val="FF0000"/>
                </a:solidFill>
              </a:rPr>
              <a:t>	</a:t>
            </a:r>
          </a:p>
          <a:p>
            <a:pPr marL="342900" lvl="1" indent="0">
              <a:lnSpc>
                <a:spcPct val="50000"/>
              </a:lnSpc>
              <a:buNone/>
            </a:pPr>
            <a:r>
              <a:rPr lang="en-US" dirty="0">
                <a:solidFill>
                  <a:srgbClr val="FF0000"/>
                </a:solidFill>
              </a:rPr>
              <a:t>	</a:t>
            </a:r>
            <a:r>
              <a:rPr lang="en-US" dirty="0" smtClean="0">
                <a:solidFill>
                  <a:srgbClr val="FF0000"/>
                </a:solidFill>
              </a:rPr>
              <a:t>10 digit number  </a:t>
            </a:r>
          </a:p>
          <a:p>
            <a:pPr marL="457200" indent="-457200">
              <a:buAutoNum type="arabicPeriod" startAt="2"/>
            </a:pPr>
            <a:r>
              <a:rPr lang="en-US" dirty="0" smtClean="0"/>
              <a:t>Their first name</a:t>
            </a:r>
          </a:p>
          <a:p>
            <a:pPr marL="457200" indent="-457200">
              <a:lnSpc>
                <a:spcPct val="160000"/>
              </a:lnSpc>
              <a:buAutoNum type="arabicPeriod" startAt="2"/>
            </a:pPr>
            <a:r>
              <a:rPr lang="en-US" dirty="0" smtClean="0"/>
              <a:t>The test session</a:t>
            </a:r>
          </a:p>
          <a:p>
            <a:pPr marL="342900" lvl="1" indent="0">
              <a:lnSpc>
                <a:spcPct val="50000"/>
              </a:lnSpc>
              <a:buNone/>
            </a:pPr>
            <a:r>
              <a:rPr lang="en-US" dirty="0" smtClean="0">
                <a:solidFill>
                  <a:srgbClr val="FF0000"/>
                </a:solidFill>
              </a:rPr>
              <a:t>	Provided by teacher</a:t>
            </a:r>
          </a:p>
          <a:p>
            <a:pPr marL="342900" lvl="1" indent="0">
              <a:lnSpc>
                <a:spcPct val="50000"/>
              </a:lnSpc>
              <a:buNone/>
            </a:pPr>
            <a:endParaRPr lang="en-US" dirty="0">
              <a:solidFill>
                <a:srgbClr val="FF0000"/>
              </a:solidFill>
            </a:endParaRPr>
          </a:p>
          <a:p>
            <a:pPr marL="342900" lvl="1" indent="0">
              <a:lnSpc>
                <a:spcPct val="50000"/>
              </a:lnSpc>
              <a:buNone/>
            </a:pPr>
            <a:endParaRPr lang="en-US" dirty="0">
              <a:solidFill>
                <a:srgbClr val="FF0000"/>
              </a:solidFill>
            </a:endParaRPr>
          </a:p>
          <a:p>
            <a:pPr marL="342900" lvl="1" indent="0">
              <a:buNone/>
            </a:pPr>
            <a:r>
              <a:rPr lang="en-US" dirty="0" smtClean="0">
                <a:solidFill>
                  <a:srgbClr val="FF0000"/>
                </a:solidFill>
              </a:rPr>
              <a:t>They should enter the words in the first space and the number(s) in the next field. </a:t>
            </a:r>
            <a:endParaRPr lang="en-US" dirty="0">
              <a:solidFill>
                <a:srgbClr val="FF0000"/>
              </a:solidFill>
            </a:endParaRPr>
          </a:p>
          <a:p>
            <a:pPr marL="0" indent="0">
              <a:buNone/>
            </a:pPr>
            <a:endParaRPr lang="en-US" dirty="0"/>
          </a:p>
        </p:txBody>
      </p:sp>
      <p:pic>
        <p:nvPicPr>
          <p:cNvPr id="5" name="Picture 4"/>
          <p:cNvPicPr>
            <a:picLocks noChangeAspect="1"/>
          </p:cNvPicPr>
          <p:nvPr/>
        </p:nvPicPr>
        <p:blipFill>
          <a:blip r:embed="rId3"/>
          <a:stretch>
            <a:fillRect/>
          </a:stretch>
        </p:blipFill>
        <p:spPr>
          <a:xfrm>
            <a:off x="4571206" y="2486025"/>
            <a:ext cx="3368982" cy="2736849"/>
          </a:xfrm>
          <a:prstGeom prst="rect">
            <a:avLst/>
          </a:prstGeom>
        </p:spPr>
      </p:pic>
    </p:spTree>
    <p:extLst>
      <p:ext uri="{BB962C8B-B14F-4D97-AF65-F5344CB8AC3E}">
        <p14:creationId xmlns:p14="http://schemas.microsoft.com/office/powerpoint/2010/main" val="176690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log-in steps</a:t>
            </a:r>
            <a:br>
              <a:rPr lang="en-US" dirty="0"/>
            </a:br>
            <a:r>
              <a:rPr lang="en-US" dirty="0"/>
              <a:t>(Cont.)</a:t>
            </a:r>
          </a:p>
        </p:txBody>
      </p:sp>
      <p:sp>
        <p:nvSpPr>
          <p:cNvPr id="3" name="Content Placeholder 2"/>
          <p:cNvSpPr>
            <a:spLocks noGrp="1"/>
          </p:cNvSpPr>
          <p:nvPr>
            <p:ph idx="1"/>
          </p:nvPr>
        </p:nvSpPr>
        <p:spPr/>
        <p:txBody>
          <a:bodyPr>
            <a:normAutofit fontScale="92500" lnSpcReduction="10000"/>
          </a:bodyPr>
          <a:lstStyle/>
          <a:p>
            <a:r>
              <a:rPr lang="en-US" dirty="0" smtClean="0"/>
              <a:t>Students will then be directed to a ‘Is this you’ page. </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Student should look and then check ‘yes’.</a:t>
            </a:r>
            <a:endParaRPr lang="en-US" dirty="0"/>
          </a:p>
        </p:txBody>
      </p:sp>
      <p:pic>
        <p:nvPicPr>
          <p:cNvPr id="4" name="Picture 3"/>
          <p:cNvPicPr>
            <a:picLocks noChangeAspect="1"/>
          </p:cNvPicPr>
          <p:nvPr/>
        </p:nvPicPr>
        <p:blipFill>
          <a:blip r:embed="rId2"/>
          <a:stretch>
            <a:fillRect/>
          </a:stretch>
        </p:blipFill>
        <p:spPr>
          <a:xfrm>
            <a:off x="1917699" y="2502944"/>
            <a:ext cx="5675313" cy="2577055"/>
          </a:xfrm>
          <a:prstGeom prst="rect">
            <a:avLst/>
          </a:prstGeom>
        </p:spPr>
      </p:pic>
    </p:spTree>
    <p:extLst>
      <p:ext uri="{BB962C8B-B14F-4D97-AF65-F5344CB8AC3E}">
        <p14:creationId xmlns:p14="http://schemas.microsoft.com/office/powerpoint/2010/main" val="425722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log-in steps</a:t>
            </a:r>
            <a:br>
              <a:rPr lang="en-US" dirty="0"/>
            </a:br>
            <a:r>
              <a:rPr lang="en-US" dirty="0"/>
              <a:t>(Cont.)</a:t>
            </a:r>
          </a:p>
        </p:txBody>
      </p:sp>
      <p:sp>
        <p:nvSpPr>
          <p:cNvPr id="3" name="Content Placeholder 2"/>
          <p:cNvSpPr>
            <a:spLocks noGrp="1"/>
          </p:cNvSpPr>
          <p:nvPr>
            <p:ph idx="1"/>
          </p:nvPr>
        </p:nvSpPr>
        <p:spPr/>
        <p:txBody>
          <a:bodyPr>
            <a:normAutofit/>
          </a:bodyPr>
          <a:lstStyle/>
          <a:p>
            <a:r>
              <a:rPr lang="en-US" dirty="0" smtClean="0"/>
              <a:t>Students will then be taken to the test choice page.  Please remind student which test they should choose as it is possible that multiple tests are highlighted in green.  They should click right on the test option. </a:t>
            </a:r>
          </a:p>
          <a:p>
            <a:endParaRPr lang="en-US" dirty="0"/>
          </a:p>
          <a:p>
            <a:endParaRPr lang="en-US" dirty="0" smtClean="0"/>
          </a:p>
          <a:p>
            <a:pPr marL="0" indent="0">
              <a:buNone/>
            </a:pPr>
            <a:endParaRPr lang="en-US" dirty="0"/>
          </a:p>
          <a:p>
            <a:endParaRPr lang="en-US" dirty="0" smtClean="0"/>
          </a:p>
          <a:p>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2501900" y="3522132"/>
            <a:ext cx="5778500" cy="2726267"/>
          </a:xfrm>
          <a:prstGeom prst="rect">
            <a:avLst/>
          </a:prstGeom>
        </p:spPr>
      </p:pic>
    </p:spTree>
    <p:extLst>
      <p:ext uri="{BB962C8B-B14F-4D97-AF65-F5344CB8AC3E}">
        <p14:creationId xmlns:p14="http://schemas.microsoft.com/office/powerpoint/2010/main" val="2692360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Story.thmx</Template>
  <TotalTime>441</TotalTime>
  <Words>1328</Words>
  <Application>Microsoft Macintosh PowerPoint</Application>
  <PresentationFormat>On-screen Show (4:3)</PresentationFormat>
  <Paragraphs>139</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Calisto MT</vt:lpstr>
      <vt:lpstr>Chalkduster</vt:lpstr>
      <vt:lpstr>Wingdings</vt:lpstr>
      <vt:lpstr>Story</vt:lpstr>
      <vt:lpstr>NDSA  Online Assessment Training  2016</vt:lpstr>
      <vt:lpstr>If you can give your children one gift, let it be enthusiasm!        -Bruce Bronson </vt:lpstr>
      <vt:lpstr>Objectives for the Afternoon</vt:lpstr>
      <vt:lpstr>The NDSA Test  2016</vt:lpstr>
      <vt:lpstr>Student log-in steps</vt:lpstr>
      <vt:lpstr>Student log-in steps (Cont.)</vt:lpstr>
      <vt:lpstr>Student log-in steps (Cont.)</vt:lpstr>
      <vt:lpstr>Student log-in steps (Cont.)</vt:lpstr>
      <vt:lpstr>Student log-in steps (Cont.)</vt:lpstr>
      <vt:lpstr>Student log-in steps (Cont.)</vt:lpstr>
      <vt:lpstr>Student log-in steps (Cont.)</vt:lpstr>
      <vt:lpstr>Student Interface (need-to-knows) </vt:lpstr>
      <vt:lpstr>Student Interface (need-to-knows)  Cont. </vt:lpstr>
      <vt:lpstr>Proctor Interface</vt:lpstr>
      <vt:lpstr>Proctor Interface  (Cont.)  </vt:lpstr>
      <vt:lpstr>Proctor Interface  (Cont.)  </vt:lpstr>
      <vt:lpstr>Proctor Interface  (Cont.) </vt:lpstr>
      <vt:lpstr>Proctor Interface  (Cont.) </vt:lpstr>
      <vt:lpstr>Proctor Interface  (Cont.) </vt:lpstr>
      <vt:lpstr>Proctor Interface  (Cont.) </vt:lpstr>
      <vt:lpstr>QUESTIONS??</vt:lpstr>
      <vt:lpstr>NDSA History </vt:lpstr>
    </vt:vector>
  </TitlesOfParts>
  <Company>Mandan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NDSA  Online Assessment Training </dc:title>
  <dc:creator>Perry  Just</dc:creator>
  <cp:lastModifiedBy>Perry Just</cp:lastModifiedBy>
  <cp:revision>17</cp:revision>
  <dcterms:created xsi:type="dcterms:W3CDTF">2015-04-14T18:21:42Z</dcterms:created>
  <dcterms:modified xsi:type="dcterms:W3CDTF">2016-03-17T12:37:53Z</dcterms:modified>
</cp:coreProperties>
</file>