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6"/>
  </p:notesMasterIdLst>
  <p:sldIdLst>
    <p:sldId id="256" r:id="rId2"/>
    <p:sldId id="275" r:id="rId3"/>
    <p:sldId id="276" r:id="rId4"/>
    <p:sldId id="280" r:id="rId5"/>
    <p:sldId id="279" r:id="rId6"/>
    <p:sldId id="278" r:id="rId7"/>
    <p:sldId id="273" r:id="rId8"/>
    <p:sldId id="257" r:id="rId9"/>
    <p:sldId id="272" r:id="rId10"/>
    <p:sldId id="265" r:id="rId11"/>
    <p:sldId id="266" r:id="rId12"/>
    <p:sldId id="268" r:id="rId13"/>
    <p:sldId id="271" r:id="rId14"/>
    <p:sldId id="27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71"/>
    <p:restoredTop sz="92721"/>
  </p:normalViewPr>
  <p:slideViewPr>
    <p:cSldViewPr snapToGrid="0" snapToObjects="1">
      <p:cViewPr>
        <p:scale>
          <a:sx n="91" d="100"/>
          <a:sy n="91" d="100"/>
        </p:scale>
        <p:origin x="14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76D3D0-E655-1A45-83FD-2A0ADA8A8C5F}" type="datetimeFigureOut">
              <a:rPr lang="en-US" smtClean="0"/>
              <a:t>7/19/16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7D69A0-F715-2B45-9B92-52CC6EAFFDAD}" type="slidenum">
              <a:rPr lang="en-US" smtClean="0"/>
              <a:t>‹#›</a:t>
            </a:fld>
            <a:endParaRPr lang="en-US"/>
          </a:p>
        </p:txBody>
      </p:sp>
    </p:spTree>
    <p:extLst>
      <p:ext uri="{BB962C8B-B14F-4D97-AF65-F5344CB8AC3E}">
        <p14:creationId xmlns:p14="http://schemas.microsoft.com/office/powerpoint/2010/main" val="1285422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7D69A0-F715-2B45-9B92-52CC6EAFFDAD}" type="slidenum">
              <a:rPr lang="en-US" smtClean="0"/>
              <a:t>1</a:t>
            </a:fld>
            <a:endParaRPr lang="en-US"/>
          </a:p>
        </p:txBody>
      </p:sp>
    </p:spTree>
    <p:extLst>
      <p:ext uri="{BB962C8B-B14F-4D97-AF65-F5344CB8AC3E}">
        <p14:creationId xmlns:p14="http://schemas.microsoft.com/office/powerpoint/2010/main" val="978816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 are delivering</a:t>
            </a:r>
            <a:r>
              <a:rPr lang="en-US" baseline="0" dirty="0" smtClean="0"/>
              <a:t> the message for us now.  </a:t>
            </a:r>
            <a:endParaRPr lang="en-US" dirty="0"/>
          </a:p>
        </p:txBody>
      </p:sp>
      <p:sp>
        <p:nvSpPr>
          <p:cNvPr id="4" name="Slide Number Placeholder 3"/>
          <p:cNvSpPr>
            <a:spLocks noGrp="1"/>
          </p:cNvSpPr>
          <p:nvPr>
            <p:ph type="sldNum" sz="quarter" idx="10"/>
          </p:nvPr>
        </p:nvSpPr>
        <p:spPr/>
        <p:txBody>
          <a:bodyPr/>
          <a:lstStyle/>
          <a:p>
            <a:fld id="{667D69A0-F715-2B45-9B92-52CC6EAFFDAD}" type="slidenum">
              <a:rPr lang="en-US" smtClean="0"/>
              <a:t>11</a:t>
            </a:fld>
            <a:endParaRPr lang="en-US"/>
          </a:p>
        </p:txBody>
      </p:sp>
    </p:spTree>
    <p:extLst>
      <p:ext uri="{BB962C8B-B14F-4D97-AF65-F5344CB8AC3E}">
        <p14:creationId xmlns:p14="http://schemas.microsoft.com/office/powerpoint/2010/main" val="728953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provided</a:t>
            </a:r>
            <a:r>
              <a:rPr lang="en-US" baseline="0" dirty="0" smtClean="0"/>
              <a:t> a task that our teachers could rally around.  </a:t>
            </a:r>
            <a:endParaRPr lang="en-US" dirty="0"/>
          </a:p>
        </p:txBody>
      </p:sp>
      <p:sp>
        <p:nvSpPr>
          <p:cNvPr id="4" name="Slide Number Placeholder 3"/>
          <p:cNvSpPr>
            <a:spLocks noGrp="1"/>
          </p:cNvSpPr>
          <p:nvPr>
            <p:ph type="sldNum" sz="quarter" idx="10"/>
          </p:nvPr>
        </p:nvSpPr>
        <p:spPr/>
        <p:txBody>
          <a:bodyPr/>
          <a:lstStyle/>
          <a:p>
            <a:fld id="{667D69A0-F715-2B45-9B92-52CC6EAFFDAD}" type="slidenum">
              <a:rPr lang="en-US" smtClean="0"/>
              <a:t>12</a:t>
            </a:fld>
            <a:endParaRPr lang="en-US"/>
          </a:p>
        </p:txBody>
      </p:sp>
    </p:spTree>
    <p:extLst>
      <p:ext uri="{BB962C8B-B14F-4D97-AF65-F5344CB8AC3E}">
        <p14:creationId xmlns:p14="http://schemas.microsoft.com/office/powerpoint/2010/main" val="77822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7D69A0-F715-2B45-9B92-52CC6EAFFDAD}" type="slidenum">
              <a:rPr lang="en-US" smtClean="0"/>
              <a:t>13</a:t>
            </a:fld>
            <a:endParaRPr lang="en-US"/>
          </a:p>
        </p:txBody>
      </p:sp>
    </p:spTree>
    <p:extLst>
      <p:ext uri="{BB962C8B-B14F-4D97-AF65-F5344CB8AC3E}">
        <p14:creationId xmlns:p14="http://schemas.microsoft.com/office/powerpoint/2010/main" val="762605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PLCs</a:t>
            </a:r>
            <a:r>
              <a:rPr lang="en-US" baseline="0" dirty="0" smtClean="0"/>
              <a:t> are a process – they take time, investment and perseverance.  </a:t>
            </a:r>
            <a:endParaRPr lang="en-US" dirty="0"/>
          </a:p>
        </p:txBody>
      </p:sp>
      <p:sp>
        <p:nvSpPr>
          <p:cNvPr id="4" name="Slide Number Placeholder 3"/>
          <p:cNvSpPr>
            <a:spLocks noGrp="1"/>
          </p:cNvSpPr>
          <p:nvPr>
            <p:ph type="sldNum" sz="quarter" idx="10"/>
          </p:nvPr>
        </p:nvSpPr>
        <p:spPr/>
        <p:txBody>
          <a:bodyPr/>
          <a:lstStyle/>
          <a:p>
            <a:fld id="{667D69A0-F715-2B45-9B92-52CC6EAFFDAD}" type="slidenum">
              <a:rPr lang="en-US" smtClean="0"/>
              <a:t>2</a:t>
            </a:fld>
            <a:endParaRPr lang="en-US"/>
          </a:p>
        </p:txBody>
      </p:sp>
    </p:spTree>
    <p:extLst>
      <p:ext uri="{BB962C8B-B14F-4D97-AF65-F5344CB8AC3E}">
        <p14:creationId xmlns:p14="http://schemas.microsoft.com/office/powerpoint/2010/main" val="42297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7D69A0-F715-2B45-9B92-52CC6EAFFDAD}" type="slidenum">
              <a:rPr lang="en-US" smtClean="0"/>
              <a:t>3</a:t>
            </a:fld>
            <a:endParaRPr lang="en-US"/>
          </a:p>
        </p:txBody>
      </p:sp>
    </p:spTree>
    <p:extLst>
      <p:ext uri="{BB962C8B-B14F-4D97-AF65-F5344CB8AC3E}">
        <p14:creationId xmlns:p14="http://schemas.microsoft.com/office/powerpoint/2010/main" val="974230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7D69A0-F715-2B45-9B92-52CC6EAFFDAD}" type="slidenum">
              <a:rPr lang="en-US" smtClean="0"/>
              <a:t>5</a:t>
            </a:fld>
            <a:endParaRPr lang="en-US"/>
          </a:p>
        </p:txBody>
      </p:sp>
    </p:spTree>
    <p:extLst>
      <p:ext uri="{BB962C8B-B14F-4D97-AF65-F5344CB8AC3E}">
        <p14:creationId xmlns:p14="http://schemas.microsoft.com/office/powerpoint/2010/main" val="856005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7D69A0-F715-2B45-9B92-52CC6EAFFDAD}" type="slidenum">
              <a:rPr lang="en-US" smtClean="0"/>
              <a:t>6</a:t>
            </a:fld>
            <a:endParaRPr lang="en-US"/>
          </a:p>
        </p:txBody>
      </p:sp>
    </p:spTree>
    <p:extLst>
      <p:ext uri="{BB962C8B-B14F-4D97-AF65-F5344CB8AC3E}">
        <p14:creationId xmlns:p14="http://schemas.microsoft.com/office/powerpoint/2010/main" val="1468024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requires an investment </a:t>
            </a:r>
            <a:endParaRPr lang="en-US" dirty="0"/>
          </a:p>
        </p:txBody>
      </p:sp>
      <p:sp>
        <p:nvSpPr>
          <p:cNvPr id="4" name="Slide Number Placeholder 3"/>
          <p:cNvSpPr>
            <a:spLocks noGrp="1"/>
          </p:cNvSpPr>
          <p:nvPr>
            <p:ph type="sldNum" sz="quarter" idx="10"/>
          </p:nvPr>
        </p:nvSpPr>
        <p:spPr/>
        <p:txBody>
          <a:bodyPr/>
          <a:lstStyle/>
          <a:p>
            <a:fld id="{667D69A0-F715-2B45-9B92-52CC6EAFFDAD}" type="slidenum">
              <a:rPr lang="en-US" smtClean="0"/>
              <a:t>7</a:t>
            </a:fld>
            <a:endParaRPr lang="en-US"/>
          </a:p>
        </p:txBody>
      </p:sp>
    </p:spTree>
    <p:extLst>
      <p:ext uri="{BB962C8B-B14F-4D97-AF65-F5344CB8AC3E}">
        <p14:creationId xmlns:p14="http://schemas.microsoft.com/office/powerpoint/2010/main" val="876597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collaborative culture was growing already due to SBRC and RTI at the elementary level </a:t>
            </a:r>
          </a:p>
          <a:p>
            <a:endParaRPr lang="en-US" baseline="0" dirty="0" smtClean="0"/>
          </a:p>
          <a:p>
            <a:r>
              <a:rPr lang="en-US" baseline="0" dirty="0" smtClean="0"/>
              <a:t>The process for a guaranteed and viable curriculum had begun  </a:t>
            </a:r>
            <a:endParaRPr lang="en-US" dirty="0"/>
          </a:p>
        </p:txBody>
      </p:sp>
      <p:sp>
        <p:nvSpPr>
          <p:cNvPr id="4" name="Slide Number Placeholder 3"/>
          <p:cNvSpPr>
            <a:spLocks noGrp="1"/>
          </p:cNvSpPr>
          <p:nvPr>
            <p:ph type="sldNum" sz="quarter" idx="10"/>
          </p:nvPr>
        </p:nvSpPr>
        <p:spPr/>
        <p:txBody>
          <a:bodyPr/>
          <a:lstStyle/>
          <a:p>
            <a:fld id="{667D69A0-F715-2B45-9B92-52CC6EAFFDAD}" type="slidenum">
              <a:rPr lang="en-US" smtClean="0"/>
              <a:t>8</a:t>
            </a:fld>
            <a:endParaRPr lang="en-US"/>
          </a:p>
        </p:txBody>
      </p:sp>
    </p:spTree>
    <p:extLst>
      <p:ext uri="{BB962C8B-B14F-4D97-AF65-F5344CB8AC3E}">
        <p14:creationId xmlns:p14="http://schemas.microsoft.com/office/powerpoint/2010/main" val="411678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changes required compromise.</a:t>
            </a:r>
            <a:r>
              <a:rPr lang="en-US" baseline="0" dirty="0" smtClean="0"/>
              <a:t>  </a:t>
            </a:r>
          </a:p>
          <a:p>
            <a:r>
              <a:rPr lang="en-US" baseline="0" dirty="0" smtClean="0"/>
              <a:t>It also took providing a education to MEA members to help them to see benefits of PLC process.   </a:t>
            </a:r>
            <a:endParaRPr lang="en-US" dirty="0"/>
          </a:p>
        </p:txBody>
      </p:sp>
      <p:sp>
        <p:nvSpPr>
          <p:cNvPr id="4" name="Slide Number Placeholder 3"/>
          <p:cNvSpPr>
            <a:spLocks noGrp="1"/>
          </p:cNvSpPr>
          <p:nvPr>
            <p:ph type="sldNum" sz="quarter" idx="10"/>
          </p:nvPr>
        </p:nvSpPr>
        <p:spPr/>
        <p:txBody>
          <a:bodyPr/>
          <a:lstStyle/>
          <a:p>
            <a:fld id="{667D69A0-F715-2B45-9B92-52CC6EAFFDAD}" type="slidenum">
              <a:rPr lang="en-US" smtClean="0"/>
              <a:t>9</a:t>
            </a:fld>
            <a:endParaRPr lang="en-US"/>
          </a:p>
        </p:txBody>
      </p:sp>
    </p:spTree>
    <p:extLst>
      <p:ext uri="{BB962C8B-B14F-4D97-AF65-F5344CB8AC3E}">
        <p14:creationId xmlns:p14="http://schemas.microsoft.com/office/powerpoint/2010/main" val="1770944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really help to provide a vision for our admins.  </a:t>
            </a:r>
            <a:endParaRPr lang="en-US" dirty="0"/>
          </a:p>
        </p:txBody>
      </p:sp>
      <p:sp>
        <p:nvSpPr>
          <p:cNvPr id="4" name="Slide Number Placeholder 3"/>
          <p:cNvSpPr>
            <a:spLocks noGrp="1"/>
          </p:cNvSpPr>
          <p:nvPr>
            <p:ph type="sldNum" sz="quarter" idx="10"/>
          </p:nvPr>
        </p:nvSpPr>
        <p:spPr/>
        <p:txBody>
          <a:bodyPr/>
          <a:lstStyle/>
          <a:p>
            <a:fld id="{667D69A0-F715-2B45-9B92-52CC6EAFFDAD}" type="slidenum">
              <a:rPr lang="en-US" smtClean="0"/>
              <a:t>10</a:t>
            </a:fld>
            <a:endParaRPr lang="en-US"/>
          </a:p>
        </p:txBody>
      </p:sp>
    </p:spTree>
    <p:extLst>
      <p:ext uri="{BB962C8B-B14F-4D97-AF65-F5344CB8AC3E}">
        <p14:creationId xmlns:p14="http://schemas.microsoft.com/office/powerpoint/2010/main" val="61486627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49BA12F-4712-3A40-A643-251110EA62BA}" type="datetimeFigureOut">
              <a:rPr lang="en-US" smtClean="0"/>
              <a:t>7/19/16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B73D681B-0E61-B344-8B7B-F7C098585676}" type="slidenum">
              <a:rPr lang="en-US" smtClean="0"/>
              <a:t>‹#›</a:t>
            </a:fld>
            <a:endParaRPr lang="en-US"/>
          </a:p>
        </p:txBody>
      </p:sp>
    </p:spTree>
    <p:extLst>
      <p:ext uri="{BB962C8B-B14F-4D97-AF65-F5344CB8AC3E}">
        <p14:creationId xmlns:p14="http://schemas.microsoft.com/office/powerpoint/2010/main" val="364443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9BA12F-4712-3A40-A643-251110EA62BA}" type="datetimeFigureOut">
              <a:rPr lang="en-US" smtClean="0"/>
              <a:t>7/19/16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D681B-0E61-B344-8B7B-F7C098585676}" type="slidenum">
              <a:rPr lang="en-US" smtClean="0"/>
              <a:t>‹#›</a:t>
            </a:fld>
            <a:endParaRPr lang="en-US"/>
          </a:p>
        </p:txBody>
      </p:sp>
    </p:spTree>
    <p:extLst>
      <p:ext uri="{BB962C8B-B14F-4D97-AF65-F5344CB8AC3E}">
        <p14:creationId xmlns:p14="http://schemas.microsoft.com/office/powerpoint/2010/main" val="5479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9BA12F-4712-3A40-A643-251110EA62BA}" type="datetimeFigureOut">
              <a:rPr lang="en-US" smtClean="0"/>
              <a:t>7/19/16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D681B-0E61-B344-8B7B-F7C098585676}" type="slidenum">
              <a:rPr lang="en-US" smtClean="0"/>
              <a:t>‹#›</a:t>
            </a:fld>
            <a:endParaRPr lang="en-US"/>
          </a:p>
        </p:txBody>
      </p:sp>
    </p:spTree>
    <p:extLst>
      <p:ext uri="{BB962C8B-B14F-4D97-AF65-F5344CB8AC3E}">
        <p14:creationId xmlns:p14="http://schemas.microsoft.com/office/powerpoint/2010/main" val="1905794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9BA12F-4712-3A40-A643-251110EA62BA}" type="datetimeFigureOut">
              <a:rPr lang="en-US" smtClean="0"/>
              <a:t>7/19/16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D681B-0E61-B344-8B7B-F7C098585676}" type="slidenum">
              <a:rPr lang="en-US" smtClean="0"/>
              <a:t>‹#›</a:t>
            </a:fld>
            <a:endParaRPr lang="en-US"/>
          </a:p>
        </p:txBody>
      </p:sp>
    </p:spTree>
    <p:extLst>
      <p:ext uri="{BB962C8B-B14F-4D97-AF65-F5344CB8AC3E}">
        <p14:creationId xmlns:p14="http://schemas.microsoft.com/office/powerpoint/2010/main" val="572761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749BA12F-4712-3A40-A643-251110EA62BA}" type="datetimeFigureOut">
              <a:rPr lang="en-US" smtClean="0"/>
              <a:t>7/19/16</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B73D681B-0E61-B344-8B7B-F7C098585676}" type="slidenum">
              <a:rPr lang="en-US" smtClean="0"/>
              <a:t>‹#›</a:t>
            </a:fld>
            <a:endParaRPr lang="en-US"/>
          </a:p>
        </p:txBody>
      </p:sp>
    </p:spTree>
    <p:extLst>
      <p:ext uri="{BB962C8B-B14F-4D97-AF65-F5344CB8AC3E}">
        <p14:creationId xmlns:p14="http://schemas.microsoft.com/office/powerpoint/2010/main" val="1383312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9BA12F-4712-3A40-A643-251110EA62BA}" type="datetimeFigureOut">
              <a:rPr lang="en-US" smtClean="0"/>
              <a:t>7/19/16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3D681B-0E61-B344-8B7B-F7C098585676}" type="slidenum">
              <a:rPr lang="en-US" smtClean="0"/>
              <a:t>‹#›</a:t>
            </a:fld>
            <a:endParaRPr lang="en-US"/>
          </a:p>
        </p:txBody>
      </p:sp>
    </p:spTree>
    <p:extLst>
      <p:ext uri="{BB962C8B-B14F-4D97-AF65-F5344CB8AC3E}">
        <p14:creationId xmlns:p14="http://schemas.microsoft.com/office/powerpoint/2010/main" val="668199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9BA12F-4712-3A40-A643-251110EA62BA}" type="datetimeFigureOut">
              <a:rPr lang="en-US" smtClean="0"/>
              <a:t>7/19/16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3D681B-0E61-B344-8B7B-F7C098585676}"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241241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49BA12F-4712-3A40-A643-251110EA62BA}" type="datetimeFigureOut">
              <a:rPr lang="en-US" smtClean="0"/>
              <a:t>7/19/16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3D681B-0E61-B344-8B7B-F7C098585676}"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93121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9BA12F-4712-3A40-A643-251110EA62BA}" type="datetimeFigureOut">
              <a:rPr lang="en-US" smtClean="0"/>
              <a:t>7/19/16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3D681B-0E61-B344-8B7B-F7C098585676}" type="slidenum">
              <a:rPr lang="en-US" smtClean="0"/>
              <a:t>‹#›</a:t>
            </a:fld>
            <a:endParaRPr lang="en-US"/>
          </a:p>
        </p:txBody>
      </p:sp>
    </p:spTree>
    <p:extLst>
      <p:ext uri="{BB962C8B-B14F-4D97-AF65-F5344CB8AC3E}">
        <p14:creationId xmlns:p14="http://schemas.microsoft.com/office/powerpoint/2010/main" val="1934026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9BA12F-4712-3A40-A643-251110EA62BA}" type="datetimeFigureOut">
              <a:rPr lang="en-US" smtClean="0"/>
              <a:t>7/19/16</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B73D681B-0E61-B344-8B7B-F7C098585676}" type="slidenum">
              <a:rPr lang="en-US" smtClean="0"/>
              <a:t>‹#›</a:t>
            </a:fld>
            <a:endParaRPr lang="en-US"/>
          </a:p>
        </p:txBody>
      </p:sp>
    </p:spTree>
    <p:extLst>
      <p:ext uri="{BB962C8B-B14F-4D97-AF65-F5344CB8AC3E}">
        <p14:creationId xmlns:p14="http://schemas.microsoft.com/office/powerpoint/2010/main" val="871912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9BA12F-4712-3A40-A643-251110EA62BA}" type="datetimeFigureOut">
              <a:rPr lang="en-US" smtClean="0"/>
              <a:t>7/19/16</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B73D681B-0E61-B344-8B7B-F7C098585676}" type="slidenum">
              <a:rPr lang="en-US" smtClean="0"/>
              <a:t>‹#›</a:t>
            </a:fld>
            <a:endParaRPr lang="en-US"/>
          </a:p>
        </p:txBody>
      </p:sp>
    </p:spTree>
    <p:extLst>
      <p:ext uri="{BB962C8B-B14F-4D97-AF65-F5344CB8AC3E}">
        <p14:creationId xmlns:p14="http://schemas.microsoft.com/office/powerpoint/2010/main" val="19596574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microsoft.com/office/2007/relationships/hdphoto" Target="../media/hdphoto1.wdp"/><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749BA12F-4712-3A40-A643-251110EA62BA}" type="datetimeFigureOut">
              <a:rPr lang="en-US" smtClean="0"/>
              <a:t>7/19/16</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B73D681B-0E61-B344-8B7B-F7C098585676}" type="slidenum">
              <a:rPr lang="en-US" smtClean="0"/>
              <a:t>‹#›</a:t>
            </a:fld>
            <a:endParaRPr lang="en-US"/>
          </a:p>
        </p:txBody>
      </p:sp>
    </p:spTree>
    <p:extLst>
      <p:ext uri="{BB962C8B-B14F-4D97-AF65-F5344CB8AC3E}">
        <p14:creationId xmlns:p14="http://schemas.microsoft.com/office/powerpoint/2010/main" val="2665565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NUL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hyperlink" Target="http://www.allthingsplc.info/" TargetMode="External"/><Relationship Id="rId4" Type="http://schemas.openxmlformats.org/officeDocument/2006/relationships/hyperlink" Target="http://www.solution-tree.com/" TargetMode="External"/><Relationship Id="rId1" Type="http://schemas.openxmlformats.org/officeDocument/2006/relationships/slideLayout" Target="../slideLayouts/slideLayout2.xml"/><Relationship Id="rId2" Type="http://schemas.openxmlformats.org/officeDocument/2006/relationships/hyperlink" Target="http://www.mandan.k12.nd.us/teacher-resources-34e60f5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mandanschools-my.sharepoint.com/personal/webadmin_msd1_org/_layouts/15/WopiFrame.aspx?guestaccesstoken=HTif702DgT3wNFLcQjy6dbgoD5SEpqHoWgsUvIrQLUM=&amp;docid=025dd24f1544849a3b728f91f0acfb0e3&amp;action=view"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0700" y="1390019"/>
            <a:ext cx="9966960" cy="3035808"/>
          </a:xfrm>
        </p:spPr>
        <p:txBody>
          <a:bodyPr/>
          <a:lstStyle/>
          <a:p>
            <a:r>
              <a:rPr lang="en-US" sz="4400" b="1" u="sng" dirty="0" smtClean="0">
                <a:ea typeface="Apple Color Emoji" charset="0"/>
                <a:cs typeface="Apple Color Emoji" charset="0"/>
              </a:rPr>
              <a:t>Professional learning communities</a:t>
            </a:r>
            <a:r>
              <a:rPr lang="en-US" sz="4400" b="1" u="sng" dirty="0" smtClean="0"/>
              <a:t> </a:t>
            </a:r>
            <a:r>
              <a:rPr lang="en-US" sz="4400" dirty="0" smtClean="0"/>
              <a:t/>
            </a:r>
            <a:br>
              <a:rPr lang="en-US" sz="4400" dirty="0" smtClean="0"/>
            </a:br>
            <a:r>
              <a:rPr lang="en-US" sz="4400" dirty="0" smtClean="0"/>
              <a:t/>
            </a:r>
            <a:br>
              <a:rPr lang="en-US" sz="4400" dirty="0" smtClean="0"/>
            </a:br>
            <a:r>
              <a:rPr lang="en-US" sz="4400" dirty="0"/>
              <a:t>	</a:t>
            </a:r>
            <a:r>
              <a:rPr lang="en-US" sz="4400" dirty="0" smtClean="0"/>
              <a:t>		It’s a Journey, Not a destination </a:t>
            </a:r>
            <a:endParaRPr lang="en-US" sz="4400" dirty="0"/>
          </a:p>
        </p:txBody>
      </p:sp>
      <p:sp>
        <p:nvSpPr>
          <p:cNvPr id="3" name="Subtitle 2"/>
          <p:cNvSpPr>
            <a:spLocks noGrp="1"/>
          </p:cNvSpPr>
          <p:nvPr>
            <p:ph type="subTitle" idx="1"/>
          </p:nvPr>
        </p:nvSpPr>
        <p:spPr>
          <a:xfrm>
            <a:off x="930700" y="4302980"/>
            <a:ext cx="7891272" cy="2283799"/>
          </a:xfrm>
          <a:solidFill>
            <a:schemeClr val="tx1"/>
          </a:solidFill>
        </p:spPr>
        <p:txBody>
          <a:bodyPr>
            <a:normAutofit fontScale="85000" lnSpcReduction="20000"/>
          </a:bodyPr>
          <a:lstStyle/>
          <a:p>
            <a:pPr algn="ctr"/>
            <a:r>
              <a:rPr lang="en-US" sz="4400" dirty="0" smtClean="0">
                <a:solidFill>
                  <a:schemeClr val="bg1"/>
                </a:solidFill>
              </a:rPr>
              <a:t>The Three P’s to PLC’s</a:t>
            </a:r>
          </a:p>
          <a:p>
            <a:pPr marL="571500" indent="-571500">
              <a:buFont typeface="Wingdings" charset="2"/>
              <a:buChar char="q"/>
            </a:pPr>
            <a:r>
              <a:rPr lang="en-US" sz="4400" dirty="0" smtClean="0">
                <a:solidFill>
                  <a:schemeClr val="bg1"/>
                </a:solidFill>
              </a:rPr>
              <a:t>Policy</a:t>
            </a:r>
          </a:p>
          <a:p>
            <a:pPr marL="571500" indent="-571500">
              <a:buFont typeface="Wingdings" charset="2"/>
              <a:buChar char="q"/>
            </a:pPr>
            <a:r>
              <a:rPr lang="en-US" sz="4400" dirty="0" smtClean="0">
                <a:solidFill>
                  <a:schemeClr val="bg1"/>
                </a:solidFill>
              </a:rPr>
              <a:t>Professional Development</a:t>
            </a:r>
          </a:p>
          <a:p>
            <a:pPr marL="571500" indent="-571500">
              <a:buFont typeface="Wingdings" charset="2"/>
              <a:buChar char="q"/>
            </a:pPr>
            <a:r>
              <a:rPr lang="en-US" sz="4400" dirty="0" smtClean="0">
                <a:solidFill>
                  <a:schemeClr val="bg1"/>
                </a:solidFill>
              </a:rPr>
              <a:t>Practical Changes  </a:t>
            </a:r>
          </a:p>
          <a:p>
            <a:pPr algn="ctr"/>
            <a:endParaRPr lang="en-US" sz="4400" dirty="0">
              <a:solidFill>
                <a:schemeClr val="bg1"/>
              </a:solidFill>
            </a:endParaRPr>
          </a:p>
        </p:txBody>
      </p:sp>
    </p:spTree>
    <p:extLst>
      <p:ext uri="{BB962C8B-B14F-4D97-AF65-F5344CB8AC3E}">
        <p14:creationId xmlns:p14="http://schemas.microsoft.com/office/powerpoint/2010/main" val="679935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0312" y="512064"/>
            <a:ext cx="10058400" cy="1609344"/>
          </a:xfrm>
          <a:gradFill>
            <a:gsLst>
              <a:gs pos="0">
                <a:schemeClr val="tx2"/>
              </a:gs>
              <a:gs pos="45000">
                <a:schemeClr val="bg2"/>
              </a:gs>
              <a:gs pos="75000">
                <a:schemeClr val="tx2"/>
              </a:gs>
              <a:gs pos="100000">
                <a:schemeClr val="bg1">
                  <a:lumMod val="65000"/>
                </a:schemeClr>
              </a:gs>
            </a:gsLst>
            <a:lin ang="5400000" scaled="1"/>
          </a:gradFill>
        </p:spPr>
        <p:txBody>
          <a:bodyPr/>
          <a:lstStyle/>
          <a:p>
            <a:r>
              <a:rPr lang="en-US" dirty="0" smtClean="0"/>
              <a:t>Building understanding and capacity </a:t>
            </a:r>
            <a:endParaRPr lang="en-US" dirty="0"/>
          </a:p>
        </p:txBody>
      </p:sp>
      <p:sp>
        <p:nvSpPr>
          <p:cNvPr id="3" name="Content Placeholder 2"/>
          <p:cNvSpPr>
            <a:spLocks noGrp="1"/>
          </p:cNvSpPr>
          <p:nvPr>
            <p:ph idx="1"/>
          </p:nvPr>
        </p:nvSpPr>
        <p:spPr/>
        <p:txBody>
          <a:bodyPr>
            <a:normAutofit/>
          </a:bodyPr>
          <a:lstStyle/>
          <a:p>
            <a:pPr marL="581025" lvl="4" indent="-566738">
              <a:lnSpc>
                <a:spcPct val="100000"/>
              </a:lnSpc>
            </a:pPr>
            <a:r>
              <a:rPr lang="en-US" sz="3200" dirty="0" smtClean="0">
                <a:solidFill>
                  <a:schemeClr val="accent2">
                    <a:lumMod val="75000"/>
                  </a:schemeClr>
                </a:solidFill>
              </a:rPr>
              <a:t>Set up training for all administrators for two days (ND Lead Center) </a:t>
            </a:r>
          </a:p>
          <a:p>
            <a:pPr marL="1314450" lvl="5" indent="-627063">
              <a:lnSpc>
                <a:spcPct val="150000"/>
              </a:lnSpc>
            </a:pPr>
            <a:r>
              <a:rPr lang="en-US" sz="3200" dirty="0" smtClean="0"/>
              <a:t>Created a common sense of purpose </a:t>
            </a:r>
          </a:p>
          <a:p>
            <a:pPr marL="1314450" lvl="5" indent="-627063">
              <a:lnSpc>
                <a:spcPct val="100000"/>
              </a:lnSpc>
            </a:pPr>
            <a:r>
              <a:rPr lang="en-US" sz="3200" dirty="0"/>
              <a:t>Helped us to develop a common language for leaders </a:t>
            </a:r>
            <a:endParaRPr lang="en-US" sz="3200" dirty="0" smtClean="0"/>
          </a:p>
          <a:p>
            <a:pPr marL="1314450" lvl="5" indent="-627063">
              <a:lnSpc>
                <a:spcPct val="100000"/>
              </a:lnSpc>
            </a:pPr>
            <a:r>
              <a:rPr lang="en-US" sz="3200" dirty="0" smtClean="0"/>
              <a:t>Created a district guide for PLCs</a:t>
            </a:r>
            <a:r>
              <a:rPr lang="en-US" sz="3200" dirty="0" smtClean="0">
                <a:hlinkClick r:id="rId3" invalidUrl="https://mandanschools-my.sharepoint.com/personal/webadmin_msd1_org/_layouts/15/WopiFrame.aspx?sourcedoc={25dd24f1-5448-49a3-b728-f91f0acfb0e3}&amp;action=view"/>
              </a:rPr>
              <a:t>  </a:t>
            </a:r>
            <a:endParaRPr lang="en-US" sz="3200" dirty="0"/>
          </a:p>
          <a:p>
            <a:pPr marL="1314450" lvl="5" indent="-627063">
              <a:lnSpc>
                <a:spcPct val="150000"/>
              </a:lnSpc>
            </a:pPr>
            <a:endParaRPr lang="en-US" sz="3200" dirty="0" smtClean="0"/>
          </a:p>
        </p:txBody>
      </p:sp>
    </p:spTree>
    <p:extLst>
      <p:ext uri="{BB962C8B-B14F-4D97-AF65-F5344CB8AC3E}">
        <p14:creationId xmlns:p14="http://schemas.microsoft.com/office/powerpoint/2010/main" val="620247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tx2"/>
              </a:gs>
              <a:gs pos="45000">
                <a:schemeClr val="bg2"/>
              </a:gs>
              <a:gs pos="75000">
                <a:schemeClr val="tx2"/>
              </a:gs>
              <a:gs pos="100000">
                <a:schemeClr val="bg1">
                  <a:lumMod val="65000"/>
                </a:schemeClr>
              </a:gs>
            </a:gsLst>
            <a:lin ang="5400000" scaled="1"/>
          </a:gradFill>
        </p:spPr>
        <p:txBody>
          <a:bodyPr/>
          <a:lstStyle/>
          <a:p>
            <a:r>
              <a:rPr lang="en-US" dirty="0"/>
              <a:t>Building understanding and capacity </a:t>
            </a:r>
          </a:p>
        </p:txBody>
      </p:sp>
      <p:sp>
        <p:nvSpPr>
          <p:cNvPr id="3" name="Content Placeholder 2"/>
          <p:cNvSpPr>
            <a:spLocks noGrp="1"/>
          </p:cNvSpPr>
          <p:nvPr>
            <p:ph idx="1"/>
          </p:nvPr>
        </p:nvSpPr>
        <p:spPr/>
        <p:txBody>
          <a:bodyPr>
            <a:normAutofit/>
          </a:bodyPr>
          <a:lstStyle/>
          <a:p>
            <a:pPr marL="458788" indent="-458788">
              <a:lnSpc>
                <a:spcPct val="100000"/>
              </a:lnSpc>
            </a:pPr>
            <a:r>
              <a:rPr lang="en-US" sz="3200" dirty="0" smtClean="0">
                <a:solidFill>
                  <a:schemeClr val="accent1">
                    <a:lumMod val="75000"/>
                  </a:schemeClr>
                </a:solidFill>
              </a:rPr>
              <a:t>Sent teacher leader teams to PLC Institutes </a:t>
            </a:r>
          </a:p>
          <a:p>
            <a:pPr marL="1007428" lvl="2" indent="-458788"/>
            <a:r>
              <a:rPr lang="en-US" sz="3000" dirty="0"/>
              <a:t>Built </a:t>
            </a:r>
            <a:r>
              <a:rPr lang="en-US" sz="3000" dirty="0" smtClean="0"/>
              <a:t>teacher/administrator </a:t>
            </a:r>
            <a:r>
              <a:rPr lang="en-US" sz="3000" dirty="0"/>
              <a:t>understanding </a:t>
            </a:r>
            <a:r>
              <a:rPr lang="en-US" sz="3000" dirty="0" smtClean="0"/>
              <a:t>and solidified a common purpose</a:t>
            </a:r>
          </a:p>
          <a:p>
            <a:pPr marL="1007428" lvl="2" indent="-458788"/>
            <a:r>
              <a:rPr lang="en-US" sz="3000" dirty="0" smtClean="0"/>
              <a:t>Helped to imbed teacher leaders within our system</a:t>
            </a:r>
          </a:p>
          <a:p>
            <a:pPr marL="1007428" lvl="2" indent="-458788"/>
            <a:r>
              <a:rPr lang="en-US" sz="3000" dirty="0" smtClean="0"/>
              <a:t>Provided momentum </a:t>
            </a:r>
          </a:p>
          <a:p>
            <a:pPr lvl="2"/>
            <a:endParaRPr lang="en-US" sz="4000" dirty="0"/>
          </a:p>
        </p:txBody>
      </p:sp>
    </p:spTree>
    <p:extLst>
      <p:ext uri="{BB962C8B-B14F-4D97-AF65-F5344CB8AC3E}">
        <p14:creationId xmlns:p14="http://schemas.microsoft.com/office/powerpoint/2010/main" val="172664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tx2"/>
              </a:gs>
              <a:gs pos="45000">
                <a:schemeClr val="bg2"/>
              </a:gs>
              <a:gs pos="75000">
                <a:schemeClr val="tx2"/>
              </a:gs>
              <a:gs pos="100000">
                <a:schemeClr val="bg1">
                  <a:lumMod val="65000"/>
                </a:schemeClr>
              </a:gs>
            </a:gsLst>
            <a:lin ang="5400000" scaled="1"/>
          </a:gradFill>
        </p:spPr>
        <p:txBody>
          <a:bodyPr/>
          <a:lstStyle/>
          <a:p>
            <a:r>
              <a:rPr lang="en-US" dirty="0" smtClean="0"/>
              <a:t>Practical Changes </a:t>
            </a:r>
            <a:endParaRPr lang="en-US" dirty="0"/>
          </a:p>
        </p:txBody>
      </p:sp>
      <p:sp>
        <p:nvSpPr>
          <p:cNvPr id="3" name="Content Placeholder 2"/>
          <p:cNvSpPr>
            <a:spLocks noGrp="1"/>
          </p:cNvSpPr>
          <p:nvPr>
            <p:ph idx="1"/>
          </p:nvPr>
        </p:nvSpPr>
        <p:spPr/>
        <p:txBody>
          <a:bodyPr>
            <a:normAutofit fontScale="92500" lnSpcReduction="20000"/>
          </a:bodyPr>
          <a:lstStyle/>
          <a:p>
            <a:pPr marL="458788" indent="-458788"/>
            <a:r>
              <a:rPr lang="en-US" sz="3500" dirty="0" smtClean="0">
                <a:solidFill>
                  <a:schemeClr val="accent1">
                    <a:lumMod val="75000"/>
                  </a:schemeClr>
                </a:solidFill>
              </a:rPr>
              <a:t>Rethinking professional development time </a:t>
            </a:r>
          </a:p>
          <a:p>
            <a:pPr marL="917575" lvl="1" indent="-398463"/>
            <a:r>
              <a:rPr lang="en-US" sz="3500" dirty="0" smtClean="0">
                <a:solidFill>
                  <a:schemeClr val="tx2">
                    <a:lumMod val="60000"/>
                    <a:lumOff val="40000"/>
                  </a:schemeClr>
                </a:solidFill>
              </a:rPr>
              <a:t>‘Traded’ 15 hours for staff to collaborate </a:t>
            </a:r>
          </a:p>
          <a:p>
            <a:pPr marL="1466215" lvl="3" indent="-398463"/>
            <a:r>
              <a:rPr lang="en-US" sz="3000" dirty="0" smtClean="0"/>
              <a:t>Plan allowed for secondary schools to build collaboration time </a:t>
            </a:r>
          </a:p>
          <a:p>
            <a:pPr marL="1007428" lvl="2" indent="-458788"/>
            <a:r>
              <a:rPr lang="en-US" sz="3500" dirty="0" smtClean="0">
                <a:solidFill>
                  <a:schemeClr val="tx2">
                    <a:lumMod val="60000"/>
                    <a:lumOff val="40000"/>
                  </a:schemeClr>
                </a:solidFill>
              </a:rPr>
              <a:t>Created summer assessment </a:t>
            </a:r>
            <a:r>
              <a:rPr lang="en-US" sz="3500" dirty="0">
                <a:solidFill>
                  <a:schemeClr val="tx2">
                    <a:lumMod val="60000"/>
                    <a:lumOff val="40000"/>
                  </a:schemeClr>
                </a:solidFill>
              </a:rPr>
              <a:t>camps </a:t>
            </a:r>
          </a:p>
          <a:p>
            <a:pPr marL="1466215" lvl="4" indent="-369888"/>
            <a:r>
              <a:rPr lang="en-US" sz="3000" dirty="0"/>
              <a:t>Collaborative time for teacher to talk about content </a:t>
            </a:r>
          </a:p>
          <a:p>
            <a:pPr marL="1466215" lvl="4" indent="-369888"/>
            <a:r>
              <a:rPr lang="en-US" sz="3000" dirty="0"/>
              <a:t>Built capacity for helping teachers to learn to work together </a:t>
            </a:r>
          </a:p>
          <a:p>
            <a:pPr marL="1466215" lvl="4" indent="-369888"/>
            <a:r>
              <a:rPr lang="en-US" sz="3000" dirty="0"/>
              <a:t>Helped to provide a guaranteed and viable curriculum </a:t>
            </a:r>
          </a:p>
          <a:p>
            <a:pPr marL="1129665" lvl="3" indent="-520700"/>
            <a:endParaRPr lang="en-US" sz="3400" dirty="0" smtClean="0"/>
          </a:p>
          <a:p>
            <a:pPr lvl="1"/>
            <a:endParaRPr lang="en-US" dirty="0" smtClean="0"/>
          </a:p>
        </p:txBody>
      </p:sp>
    </p:spTree>
    <p:extLst>
      <p:ext uri="{BB962C8B-B14F-4D97-AF65-F5344CB8AC3E}">
        <p14:creationId xmlns:p14="http://schemas.microsoft.com/office/powerpoint/2010/main" val="101967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tx2"/>
              </a:gs>
              <a:gs pos="45000">
                <a:schemeClr val="bg2"/>
              </a:gs>
              <a:gs pos="75000">
                <a:schemeClr val="tx2"/>
              </a:gs>
              <a:gs pos="100000">
                <a:schemeClr val="bg1">
                  <a:lumMod val="65000"/>
                </a:schemeClr>
              </a:gs>
            </a:gsLst>
            <a:lin ang="5400000" scaled="1"/>
          </a:gradFill>
        </p:spPr>
        <p:txBody>
          <a:bodyPr/>
          <a:lstStyle/>
          <a:p>
            <a:r>
              <a:rPr lang="en-US" dirty="0" smtClean="0"/>
              <a:t>Current Challenges </a:t>
            </a:r>
            <a:endParaRPr lang="en-US" dirty="0"/>
          </a:p>
        </p:txBody>
      </p:sp>
      <p:sp>
        <p:nvSpPr>
          <p:cNvPr id="3" name="Content Placeholder 2"/>
          <p:cNvSpPr>
            <a:spLocks noGrp="1"/>
          </p:cNvSpPr>
          <p:nvPr>
            <p:ph idx="1"/>
          </p:nvPr>
        </p:nvSpPr>
        <p:spPr/>
        <p:txBody>
          <a:bodyPr>
            <a:normAutofit/>
          </a:bodyPr>
          <a:lstStyle/>
          <a:p>
            <a:pPr marL="458788" indent="-458788">
              <a:lnSpc>
                <a:spcPct val="150000"/>
              </a:lnSpc>
            </a:pPr>
            <a:r>
              <a:rPr lang="en-US" sz="3200" dirty="0" smtClean="0">
                <a:solidFill>
                  <a:schemeClr val="accent1">
                    <a:lumMod val="75000"/>
                  </a:schemeClr>
                </a:solidFill>
              </a:rPr>
              <a:t>Getting everyone on the ‘bus’  </a:t>
            </a:r>
          </a:p>
          <a:p>
            <a:pPr marL="458788" indent="-458788">
              <a:lnSpc>
                <a:spcPct val="100000"/>
              </a:lnSpc>
            </a:pPr>
            <a:r>
              <a:rPr lang="en-US" sz="3200" dirty="0" smtClean="0">
                <a:solidFill>
                  <a:schemeClr val="accent1">
                    <a:lumMod val="75000"/>
                  </a:schemeClr>
                </a:solidFill>
              </a:rPr>
              <a:t>Providing ongoing and effective Professional Learning </a:t>
            </a:r>
          </a:p>
          <a:p>
            <a:pPr marL="458788" indent="-458788">
              <a:lnSpc>
                <a:spcPct val="150000"/>
              </a:lnSpc>
            </a:pPr>
            <a:r>
              <a:rPr lang="en-US" sz="3200" dirty="0" smtClean="0">
                <a:solidFill>
                  <a:schemeClr val="accent1">
                    <a:lumMod val="75000"/>
                  </a:schemeClr>
                </a:solidFill>
              </a:rPr>
              <a:t>Ensuring Effective PLC meetings </a:t>
            </a:r>
            <a:endParaRPr lang="en-US" sz="3200" dirty="0">
              <a:solidFill>
                <a:schemeClr val="accent1">
                  <a:lumMod val="75000"/>
                </a:schemeClr>
              </a:solidFill>
            </a:endParaRPr>
          </a:p>
        </p:txBody>
      </p:sp>
    </p:spTree>
    <p:extLst>
      <p:ext uri="{BB962C8B-B14F-4D97-AF65-F5344CB8AC3E}">
        <p14:creationId xmlns:p14="http://schemas.microsoft.com/office/powerpoint/2010/main" val="1522590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sp>
        <p:nvSpPr>
          <p:cNvPr id="3" name="Content Placeholder 2"/>
          <p:cNvSpPr>
            <a:spLocks noGrp="1"/>
          </p:cNvSpPr>
          <p:nvPr>
            <p:ph idx="1"/>
          </p:nvPr>
        </p:nvSpPr>
        <p:spPr/>
        <p:txBody>
          <a:bodyPr/>
          <a:lstStyle/>
          <a:p>
            <a:r>
              <a:rPr lang="en-US" dirty="0" smtClean="0">
                <a:hlinkClick r:id="rId2"/>
              </a:rPr>
              <a:t>Mandan Public Schools Teacher Resources</a:t>
            </a:r>
            <a:endParaRPr lang="en-US" dirty="0" smtClean="0"/>
          </a:p>
          <a:p>
            <a:r>
              <a:rPr lang="en-US" dirty="0" smtClean="0">
                <a:hlinkClick r:id="rId3"/>
              </a:rPr>
              <a:t>ALL Things PLC</a:t>
            </a:r>
            <a:endParaRPr lang="en-US" dirty="0" smtClean="0"/>
          </a:p>
          <a:p>
            <a:r>
              <a:rPr lang="en-US" dirty="0" smtClean="0">
                <a:hlinkClick r:id="rId4"/>
              </a:rPr>
              <a:t>Solution Tree </a:t>
            </a:r>
            <a:endParaRPr lang="en-US" dirty="0" smtClean="0"/>
          </a:p>
          <a:p>
            <a:r>
              <a:rPr lang="en-US" dirty="0" err="1"/>
              <a:t>Dufour</a:t>
            </a:r>
            <a:r>
              <a:rPr lang="en-US" dirty="0"/>
              <a:t> , R., </a:t>
            </a:r>
            <a:r>
              <a:rPr lang="en-US" dirty="0" err="1"/>
              <a:t>Dufour</a:t>
            </a:r>
            <a:r>
              <a:rPr lang="en-US" dirty="0"/>
              <a:t>, R., </a:t>
            </a:r>
            <a:r>
              <a:rPr lang="en-US" dirty="0" err="1"/>
              <a:t>Eaker</a:t>
            </a:r>
            <a:r>
              <a:rPr lang="en-US" dirty="0"/>
              <a:t>, R., &amp; Many , T. (2016). Learning by Doing - A Handbook for Professional Learning Communities at Work  (3rd ed.). Bloomington, IN: Solution Tree </a:t>
            </a:r>
            <a:r>
              <a:rPr lang="en-US" dirty="0" smtClean="0"/>
              <a:t>Press.</a:t>
            </a:r>
          </a:p>
          <a:p>
            <a:r>
              <a:rPr lang="en-US" dirty="0"/>
              <a:t>Hansen, A. (2015). How to Develop PLCs for Singletons and Small Schools . Bloomington, IN: Solution Tree </a:t>
            </a:r>
            <a:r>
              <a:rPr lang="en-US" dirty="0" smtClean="0"/>
              <a:t>Press.</a:t>
            </a:r>
          </a:p>
          <a:p>
            <a:r>
              <a:rPr lang="en-US" dirty="0">
                <a:hlinkClick r:id="rId2"/>
              </a:rPr>
              <a:t>Mandan Public Schools Teacher </a:t>
            </a:r>
            <a:r>
              <a:rPr lang="en-US" dirty="0" smtClean="0">
                <a:hlinkClick r:id="rId2"/>
              </a:rPr>
              <a:t>Resources</a:t>
            </a:r>
            <a:endParaRPr lang="en-US" dirty="0"/>
          </a:p>
        </p:txBody>
      </p:sp>
    </p:spTree>
    <p:extLst>
      <p:ext uri="{BB962C8B-B14F-4D97-AF65-F5344CB8AC3E}">
        <p14:creationId xmlns:p14="http://schemas.microsoft.com/office/powerpoint/2010/main" val="546269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your eyes on the Destination!</a:t>
            </a:r>
            <a:br>
              <a:rPr lang="en-US" dirty="0" smtClean="0"/>
            </a:br>
            <a:r>
              <a:rPr lang="en-US" dirty="0"/>
              <a:t>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84031" y="1258068"/>
            <a:ext cx="9039673" cy="4179796"/>
          </a:xfrm>
        </p:spPr>
      </p:pic>
      <p:sp>
        <p:nvSpPr>
          <p:cNvPr id="3" name="TextBox 2"/>
          <p:cNvSpPr txBox="1"/>
          <p:nvPr/>
        </p:nvSpPr>
        <p:spPr>
          <a:xfrm>
            <a:off x="1436038" y="5253197"/>
            <a:ext cx="9364928" cy="923330"/>
          </a:xfrm>
          <a:prstGeom prst="rect">
            <a:avLst/>
          </a:prstGeom>
          <a:noFill/>
        </p:spPr>
        <p:txBody>
          <a:bodyPr wrap="square" rtlCol="0">
            <a:spAutoFit/>
          </a:bodyPr>
          <a:lstStyle/>
          <a:p>
            <a:pPr algn="ctr"/>
            <a:r>
              <a:rPr lang="en-US" sz="5400" dirty="0" smtClean="0">
                <a:solidFill>
                  <a:srgbClr val="FF0000"/>
                </a:solidFill>
              </a:rPr>
              <a:t>Change is nonlinear!!</a:t>
            </a:r>
            <a:endParaRPr lang="en-US" sz="5400" dirty="0">
              <a:solidFill>
                <a:srgbClr val="FF0000"/>
              </a:solidFill>
            </a:endParaRPr>
          </a:p>
        </p:txBody>
      </p:sp>
    </p:spTree>
    <p:extLst>
      <p:ext uri="{BB962C8B-B14F-4D97-AF65-F5344CB8AC3E}">
        <p14:creationId xmlns:p14="http://schemas.microsoft.com/office/powerpoint/2010/main" val="1317979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PLC?  </a:t>
            </a:r>
            <a:endParaRPr lang="en-US" dirty="0"/>
          </a:p>
        </p:txBody>
      </p:sp>
      <p:sp>
        <p:nvSpPr>
          <p:cNvPr id="3" name="Content Placeholder 2"/>
          <p:cNvSpPr>
            <a:spLocks noGrp="1"/>
          </p:cNvSpPr>
          <p:nvPr>
            <p:ph idx="1"/>
          </p:nvPr>
        </p:nvSpPr>
        <p:spPr/>
        <p:txBody>
          <a:bodyPr/>
          <a:lstStyle/>
          <a:p>
            <a:r>
              <a:rPr lang="en-US" sz="3200" dirty="0" smtClean="0">
                <a:solidFill>
                  <a:srgbClr val="FF0000"/>
                </a:solidFill>
              </a:rPr>
              <a:t>“A </a:t>
            </a:r>
            <a:r>
              <a:rPr lang="en-US" sz="3200" dirty="0">
                <a:solidFill>
                  <a:srgbClr val="FF0000"/>
                </a:solidFill>
              </a:rPr>
              <a:t>Professional Learning Community (PLC) is an ongoing process in which educators work collaboratively in recurring cycles of collective inquiry and action research to achieve better results for the students they serve</a:t>
            </a:r>
            <a:r>
              <a:rPr lang="en-US" sz="3200" dirty="0" smtClean="0">
                <a:solidFill>
                  <a:srgbClr val="FF0000"/>
                </a:solidFill>
              </a:rPr>
              <a:t>.” </a:t>
            </a:r>
            <a:r>
              <a:rPr lang="en-US" dirty="0"/>
              <a:t>(DuFour, DuFour, </a:t>
            </a:r>
            <a:r>
              <a:rPr lang="en-US" dirty="0" err="1"/>
              <a:t>Eaker</a:t>
            </a:r>
            <a:r>
              <a:rPr lang="en-US" dirty="0"/>
              <a:t>, &amp; </a:t>
            </a:r>
            <a:r>
              <a:rPr lang="en-US" dirty="0" smtClean="0"/>
              <a:t>Many, 2016, p. 11)</a:t>
            </a:r>
          </a:p>
          <a:p>
            <a:pPr lvl="1">
              <a:lnSpc>
                <a:spcPct val="250000"/>
              </a:lnSpc>
            </a:pPr>
            <a:r>
              <a:rPr lang="en-US" dirty="0" smtClean="0">
                <a:hlinkClick r:id="rId3"/>
              </a:rPr>
              <a:t>Mandan PLC Guide </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891998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Questions </a:t>
            </a:r>
            <a:endParaRPr lang="en-US" dirty="0"/>
          </a:p>
        </p:txBody>
      </p:sp>
      <p:sp>
        <p:nvSpPr>
          <p:cNvPr id="3" name="Content Placeholder 2"/>
          <p:cNvSpPr>
            <a:spLocks noGrp="1"/>
          </p:cNvSpPr>
          <p:nvPr>
            <p:ph idx="1"/>
          </p:nvPr>
        </p:nvSpPr>
        <p:spPr/>
        <p:txBody>
          <a:bodyPr>
            <a:normAutofit/>
          </a:bodyPr>
          <a:lstStyle/>
          <a:p>
            <a:r>
              <a:rPr lang="en-US" sz="2800" dirty="0" smtClean="0"/>
              <a:t>What </a:t>
            </a:r>
            <a:r>
              <a:rPr lang="en-US" sz="2800" dirty="0"/>
              <a:t>do we want all students to learn</a:t>
            </a:r>
            <a:r>
              <a:rPr lang="en-US" sz="2800" dirty="0" smtClean="0"/>
              <a:t>?	</a:t>
            </a:r>
          </a:p>
          <a:p>
            <a:pPr lvl="1"/>
            <a:r>
              <a:rPr lang="en-US" sz="2600" dirty="0" smtClean="0">
                <a:solidFill>
                  <a:srgbClr val="FF0000"/>
                </a:solidFill>
              </a:rPr>
              <a:t>Guaranteed and Viable Curriculum </a:t>
            </a:r>
            <a:endParaRPr lang="en-US" sz="2600" dirty="0">
              <a:solidFill>
                <a:srgbClr val="FF0000"/>
              </a:solidFill>
            </a:endParaRPr>
          </a:p>
          <a:p>
            <a:r>
              <a:rPr lang="en-US" sz="2800" dirty="0" smtClean="0"/>
              <a:t>How </a:t>
            </a:r>
            <a:r>
              <a:rPr lang="en-US" sz="2800" dirty="0"/>
              <a:t>will we know if they have learned it</a:t>
            </a:r>
            <a:r>
              <a:rPr lang="en-US" sz="2800" dirty="0" smtClean="0"/>
              <a:t>?</a:t>
            </a:r>
          </a:p>
          <a:p>
            <a:pPr lvl="1"/>
            <a:r>
              <a:rPr lang="en-US" sz="2600" dirty="0" smtClean="0">
                <a:solidFill>
                  <a:srgbClr val="FF0000"/>
                </a:solidFill>
              </a:rPr>
              <a:t>System of Formative Assessment for Learning </a:t>
            </a:r>
            <a:endParaRPr lang="en-US" sz="2600" dirty="0">
              <a:solidFill>
                <a:srgbClr val="FF0000"/>
              </a:solidFill>
            </a:endParaRPr>
          </a:p>
          <a:p>
            <a:r>
              <a:rPr lang="en-US" sz="2800" dirty="0" smtClean="0"/>
              <a:t>How </a:t>
            </a:r>
            <a:r>
              <a:rPr lang="en-US" sz="2800" dirty="0"/>
              <a:t>will we respond if they don’t learn </a:t>
            </a:r>
            <a:r>
              <a:rPr lang="en-US" sz="2800" dirty="0" smtClean="0"/>
              <a:t>it?  </a:t>
            </a:r>
            <a:endParaRPr lang="en-US" sz="2600" dirty="0"/>
          </a:p>
          <a:p>
            <a:r>
              <a:rPr lang="en-US" sz="2800" dirty="0" smtClean="0"/>
              <a:t>How </a:t>
            </a:r>
            <a:r>
              <a:rPr lang="en-US" sz="2800" dirty="0"/>
              <a:t>will we respond if they have all ready learned it</a:t>
            </a:r>
            <a:r>
              <a:rPr lang="en-US" sz="2800" dirty="0" smtClean="0"/>
              <a:t>?</a:t>
            </a:r>
          </a:p>
          <a:p>
            <a:pPr lvl="1"/>
            <a:r>
              <a:rPr lang="en-US" sz="2600" dirty="0" smtClean="0">
                <a:solidFill>
                  <a:srgbClr val="FF0000"/>
                </a:solidFill>
              </a:rPr>
              <a:t>System of intervention and enrichment</a:t>
            </a:r>
            <a:endParaRPr lang="en-US" sz="2600" dirty="0">
              <a:solidFill>
                <a:srgbClr val="FF0000"/>
              </a:solidFill>
            </a:endParaRPr>
          </a:p>
        </p:txBody>
      </p:sp>
    </p:spTree>
    <p:extLst>
      <p:ext uri="{BB962C8B-B14F-4D97-AF65-F5344CB8AC3E}">
        <p14:creationId xmlns:p14="http://schemas.microsoft.com/office/powerpoint/2010/main" val="477572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Necessary Pieces to a PLC System of Education </a:t>
            </a:r>
            <a:endParaRPr lang="en-US" dirty="0"/>
          </a:p>
        </p:txBody>
      </p:sp>
      <p:sp>
        <p:nvSpPr>
          <p:cNvPr id="3" name="Content Placeholder 2"/>
          <p:cNvSpPr>
            <a:spLocks noGrp="1"/>
          </p:cNvSpPr>
          <p:nvPr>
            <p:ph idx="1"/>
          </p:nvPr>
        </p:nvSpPr>
        <p:spPr/>
        <p:txBody>
          <a:bodyPr>
            <a:normAutofit/>
          </a:bodyPr>
          <a:lstStyle/>
          <a:p>
            <a:pPr lvl="1">
              <a:spcAft>
                <a:spcPts val="800"/>
              </a:spcAft>
            </a:pPr>
            <a:r>
              <a:rPr lang="en-US" sz="2400" dirty="0" smtClean="0"/>
              <a:t>Collaborative culture</a:t>
            </a:r>
          </a:p>
          <a:p>
            <a:pPr lvl="2">
              <a:spcAft>
                <a:spcPts val="800"/>
              </a:spcAft>
            </a:pPr>
            <a:r>
              <a:rPr lang="en-US" dirty="0" smtClean="0">
                <a:solidFill>
                  <a:srgbClr val="FF0000"/>
                </a:solidFill>
              </a:rPr>
              <a:t>Is there a ’null curriculum’ for how staff members interact?  </a:t>
            </a:r>
          </a:p>
          <a:p>
            <a:pPr lvl="2">
              <a:spcAft>
                <a:spcPts val="800"/>
              </a:spcAft>
            </a:pPr>
            <a:r>
              <a:rPr lang="en-US" dirty="0" smtClean="0">
                <a:solidFill>
                  <a:srgbClr val="FF0000"/>
                </a:solidFill>
              </a:rPr>
              <a:t>Consensus is always better than voting </a:t>
            </a:r>
          </a:p>
          <a:p>
            <a:pPr lvl="1">
              <a:spcAft>
                <a:spcPts val="800"/>
              </a:spcAft>
            </a:pPr>
            <a:r>
              <a:rPr lang="en-US" sz="2400" dirty="0" smtClean="0"/>
              <a:t>Common language</a:t>
            </a:r>
          </a:p>
          <a:p>
            <a:pPr lvl="2">
              <a:spcAft>
                <a:spcPts val="800"/>
              </a:spcAft>
            </a:pPr>
            <a:r>
              <a:rPr lang="en-US" dirty="0" smtClean="0">
                <a:solidFill>
                  <a:srgbClr val="FF0000"/>
                </a:solidFill>
              </a:rPr>
              <a:t>Do staff understand the foundation for PLCs and do they have a path?  </a:t>
            </a:r>
          </a:p>
          <a:p>
            <a:pPr lvl="1">
              <a:spcAft>
                <a:spcPts val="800"/>
              </a:spcAft>
            </a:pPr>
            <a:r>
              <a:rPr lang="en-US" sz="2400" dirty="0" smtClean="0"/>
              <a:t>System for Common Formative Assessments</a:t>
            </a:r>
          </a:p>
          <a:p>
            <a:pPr lvl="2">
              <a:spcAft>
                <a:spcPts val="800"/>
              </a:spcAft>
            </a:pPr>
            <a:r>
              <a:rPr lang="en-US" dirty="0" smtClean="0">
                <a:solidFill>
                  <a:srgbClr val="FF0000"/>
                </a:solidFill>
              </a:rPr>
              <a:t>Is there data available that allow for regular conversation about student learning?  </a:t>
            </a:r>
          </a:p>
          <a:p>
            <a:pPr lvl="1">
              <a:spcAft>
                <a:spcPts val="800"/>
              </a:spcAft>
            </a:pPr>
            <a:r>
              <a:rPr lang="en-US" sz="2400" dirty="0" smtClean="0"/>
              <a:t>Structure for consistent meetings </a:t>
            </a:r>
          </a:p>
          <a:p>
            <a:pPr lvl="2">
              <a:spcAft>
                <a:spcPts val="800"/>
              </a:spcAft>
            </a:pPr>
            <a:r>
              <a:rPr lang="en-US" dirty="0" smtClean="0">
                <a:solidFill>
                  <a:srgbClr val="FF0000"/>
                </a:solidFill>
              </a:rPr>
              <a:t>TIME – does your staff have it?  </a:t>
            </a:r>
            <a:endParaRPr lang="en-US" dirty="0">
              <a:solidFill>
                <a:srgbClr val="FF0000"/>
              </a:solidFill>
            </a:endParaRPr>
          </a:p>
        </p:txBody>
      </p:sp>
    </p:spTree>
    <p:extLst>
      <p:ext uri="{BB962C8B-B14F-4D97-AF65-F5344CB8AC3E}">
        <p14:creationId xmlns:p14="http://schemas.microsoft.com/office/powerpoint/2010/main" val="1177633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540232"/>
          </a:xfrm>
        </p:spPr>
        <p:txBody>
          <a:bodyPr>
            <a:normAutofit fontScale="90000"/>
          </a:bodyPr>
          <a:lstStyle/>
          <a:p>
            <a:r>
              <a:rPr lang="en-US" dirty="0" smtClean="0"/>
              <a:t>Changing the mindset in education</a:t>
            </a:r>
            <a:endParaRPr lang="en-US" dirty="0"/>
          </a:p>
        </p:txBody>
      </p:sp>
      <p:pic>
        <p:nvPicPr>
          <p:cNvPr id="4" name="Content Placeholder 3"/>
          <p:cNvPicPr>
            <a:picLocks noGrp="1" noChangeAspect="1"/>
          </p:cNvPicPr>
          <p:nvPr>
            <p:ph idx="1"/>
          </p:nvPr>
        </p:nvPicPr>
        <p:blipFill>
          <a:blip r:embed="rId3"/>
          <a:stretch>
            <a:fillRect/>
          </a:stretch>
        </p:blipFill>
        <p:spPr>
          <a:xfrm>
            <a:off x="1920854" y="1073960"/>
            <a:ext cx="8745102" cy="5719602"/>
          </a:xfrm>
          <a:prstGeom prst="rect">
            <a:avLst/>
          </a:prstGeom>
        </p:spPr>
      </p:pic>
    </p:spTree>
    <p:extLst>
      <p:ext uri="{BB962C8B-B14F-4D97-AF65-F5344CB8AC3E}">
        <p14:creationId xmlns:p14="http://schemas.microsoft.com/office/powerpoint/2010/main" val="105887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tx2"/>
              </a:gs>
              <a:gs pos="45000">
                <a:schemeClr val="bg2"/>
              </a:gs>
              <a:gs pos="75000">
                <a:schemeClr val="tx2"/>
              </a:gs>
              <a:gs pos="100000">
                <a:schemeClr val="bg1">
                  <a:lumMod val="65000"/>
                </a:schemeClr>
              </a:gs>
            </a:gsLst>
            <a:lin ang="5400000" scaled="1"/>
          </a:gradFill>
        </p:spPr>
        <p:txBody>
          <a:bodyPr/>
          <a:lstStyle/>
          <a:p>
            <a:r>
              <a:rPr lang="en-US" dirty="0" smtClean="0"/>
              <a:t>Initial Challenges  </a:t>
            </a:r>
            <a:endParaRPr lang="en-US" dirty="0"/>
          </a:p>
        </p:txBody>
      </p:sp>
      <p:sp>
        <p:nvSpPr>
          <p:cNvPr id="3" name="Content Placeholder 2"/>
          <p:cNvSpPr>
            <a:spLocks noGrp="1"/>
          </p:cNvSpPr>
          <p:nvPr>
            <p:ph idx="1"/>
          </p:nvPr>
        </p:nvSpPr>
        <p:spPr/>
        <p:txBody>
          <a:bodyPr>
            <a:normAutofit/>
          </a:bodyPr>
          <a:lstStyle/>
          <a:p>
            <a:pPr marL="458788" indent="-458788">
              <a:lnSpc>
                <a:spcPct val="100000"/>
              </a:lnSpc>
            </a:pPr>
            <a:r>
              <a:rPr lang="en-US" sz="3200" dirty="0" smtClean="0">
                <a:solidFill>
                  <a:schemeClr val="accent1">
                    <a:lumMod val="75000"/>
                  </a:schemeClr>
                </a:solidFill>
              </a:rPr>
              <a:t>Lack of understanding / training (Buy – in)  </a:t>
            </a:r>
          </a:p>
          <a:p>
            <a:pPr marL="458788" indent="-458788">
              <a:lnSpc>
                <a:spcPct val="150000"/>
              </a:lnSpc>
            </a:pPr>
            <a:r>
              <a:rPr lang="en-US" sz="3200" dirty="0" smtClean="0">
                <a:solidFill>
                  <a:schemeClr val="accent1">
                    <a:lumMod val="75000"/>
                  </a:schemeClr>
                </a:solidFill>
              </a:rPr>
              <a:t>Lack of common vocabulary (Consistency) </a:t>
            </a:r>
          </a:p>
          <a:p>
            <a:pPr marL="458788" indent="-458788">
              <a:lnSpc>
                <a:spcPct val="110000"/>
              </a:lnSpc>
            </a:pPr>
            <a:r>
              <a:rPr lang="en-US" sz="3200" dirty="0" smtClean="0">
                <a:solidFill>
                  <a:schemeClr val="accent1">
                    <a:lumMod val="75000"/>
                  </a:schemeClr>
                </a:solidFill>
              </a:rPr>
              <a:t>No time built into school schedules to provide regular meetings (Capacity)  </a:t>
            </a:r>
            <a:endParaRPr lang="en-US" sz="3200" dirty="0">
              <a:solidFill>
                <a:schemeClr val="accent1">
                  <a:lumMod val="75000"/>
                </a:schemeClr>
              </a:solidFill>
            </a:endParaRPr>
          </a:p>
        </p:txBody>
      </p:sp>
    </p:spTree>
    <p:extLst>
      <p:ext uri="{BB962C8B-B14F-4D97-AF65-F5344CB8AC3E}">
        <p14:creationId xmlns:p14="http://schemas.microsoft.com/office/powerpoint/2010/main" val="1723712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tx2"/>
              </a:gs>
              <a:gs pos="45000">
                <a:schemeClr val="bg2"/>
              </a:gs>
              <a:gs pos="75000">
                <a:schemeClr val="tx2"/>
              </a:gs>
              <a:gs pos="100000">
                <a:schemeClr val="bg1">
                  <a:lumMod val="65000"/>
                </a:schemeClr>
              </a:gs>
            </a:gsLst>
            <a:lin ang="5400000" scaled="1"/>
          </a:gradFill>
        </p:spPr>
        <p:txBody>
          <a:bodyPr/>
          <a:lstStyle/>
          <a:p>
            <a:r>
              <a:rPr lang="en-US" dirty="0" smtClean="0"/>
              <a:t>Recognizing our assets</a:t>
            </a:r>
            <a:endParaRPr lang="en-US" dirty="0"/>
          </a:p>
        </p:txBody>
      </p:sp>
      <p:sp>
        <p:nvSpPr>
          <p:cNvPr id="3" name="Content Placeholder 2"/>
          <p:cNvSpPr>
            <a:spLocks noGrp="1"/>
          </p:cNvSpPr>
          <p:nvPr>
            <p:ph idx="1"/>
          </p:nvPr>
        </p:nvSpPr>
        <p:spPr/>
        <p:txBody>
          <a:bodyPr>
            <a:normAutofit fontScale="85000" lnSpcReduction="10000"/>
          </a:bodyPr>
          <a:lstStyle/>
          <a:p>
            <a:pPr marL="458788" indent="-458788">
              <a:lnSpc>
                <a:spcPct val="150000"/>
              </a:lnSpc>
            </a:pPr>
            <a:r>
              <a:rPr lang="en-US" sz="3200" dirty="0" smtClean="0">
                <a:solidFill>
                  <a:schemeClr val="accent1">
                    <a:lumMod val="75000"/>
                  </a:schemeClr>
                </a:solidFill>
              </a:rPr>
              <a:t>Strong </a:t>
            </a:r>
            <a:r>
              <a:rPr lang="en-US" sz="3200" dirty="0">
                <a:solidFill>
                  <a:schemeClr val="accent1">
                    <a:lumMod val="75000"/>
                  </a:schemeClr>
                </a:solidFill>
              </a:rPr>
              <a:t>RTI process </a:t>
            </a:r>
            <a:r>
              <a:rPr lang="en-US" sz="3200" dirty="0" smtClean="0">
                <a:solidFill>
                  <a:schemeClr val="accent1">
                    <a:lumMod val="75000"/>
                  </a:schemeClr>
                </a:solidFill>
              </a:rPr>
              <a:t>at the elementary level </a:t>
            </a:r>
            <a:endParaRPr lang="en-US" sz="3200" dirty="0">
              <a:solidFill>
                <a:schemeClr val="accent1">
                  <a:lumMod val="75000"/>
                </a:schemeClr>
              </a:solidFill>
            </a:endParaRPr>
          </a:p>
          <a:p>
            <a:pPr marL="1007428" lvl="3" indent="-458788">
              <a:lnSpc>
                <a:spcPct val="150000"/>
              </a:lnSpc>
            </a:pPr>
            <a:r>
              <a:rPr lang="en-US" sz="3000" dirty="0" smtClean="0"/>
              <a:t>Provided a system for effective collaboration </a:t>
            </a:r>
          </a:p>
          <a:p>
            <a:pPr marL="458788" indent="-458788">
              <a:lnSpc>
                <a:spcPct val="150000"/>
              </a:lnSpc>
            </a:pPr>
            <a:r>
              <a:rPr lang="en-US" sz="3200" dirty="0" smtClean="0">
                <a:solidFill>
                  <a:schemeClr val="accent1">
                    <a:lumMod val="75000"/>
                  </a:schemeClr>
                </a:solidFill>
              </a:rPr>
              <a:t>Standards-based reporting provided </a:t>
            </a:r>
            <a:r>
              <a:rPr lang="en-US" sz="3200" dirty="0">
                <a:solidFill>
                  <a:schemeClr val="accent1">
                    <a:lumMod val="75000"/>
                  </a:schemeClr>
                </a:solidFill>
              </a:rPr>
              <a:t>basis for movement</a:t>
            </a:r>
          </a:p>
          <a:p>
            <a:pPr marL="1007428" lvl="3" indent="-458788">
              <a:lnSpc>
                <a:spcPct val="150000"/>
              </a:lnSpc>
            </a:pPr>
            <a:r>
              <a:rPr lang="en-US" sz="3000" dirty="0" smtClean="0"/>
              <a:t>Created </a:t>
            </a:r>
            <a:r>
              <a:rPr lang="en-US" sz="3000" dirty="0"/>
              <a:t>a need for common summative assessments (k-5) </a:t>
            </a:r>
          </a:p>
          <a:p>
            <a:pPr marL="1007428" lvl="2" indent="-458788">
              <a:lnSpc>
                <a:spcPct val="150000"/>
              </a:lnSpc>
            </a:pPr>
            <a:r>
              <a:rPr lang="en-US" sz="2800" dirty="0" smtClean="0"/>
              <a:t>Mandate for common assessments at secondary level </a:t>
            </a:r>
          </a:p>
        </p:txBody>
      </p:sp>
    </p:spTree>
    <p:extLst>
      <p:ext uri="{BB962C8B-B14F-4D97-AF65-F5344CB8AC3E}">
        <p14:creationId xmlns:p14="http://schemas.microsoft.com/office/powerpoint/2010/main" val="1444099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tx2"/>
              </a:gs>
              <a:gs pos="45000">
                <a:schemeClr val="bg2"/>
              </a:gs>
              <a:gs pos="75000">
                <a:schemeClr val="tx2"/>
              </a:gs>
              <a:gs pos="100000">
                <a:schemeClr val="bg1">
                  <a:lumMod val="65000"/>
                </a:schemeClr>
              </a:gs>
            </a:gsLst>
            <a:lin ang="5400000" scaled="1"/>
          </a:gradFill>
        </p:spPr>
        <p:txBody>
          <a:bodyPr/>
          <a:lstStyle/>
          <a:p>
            <a:r>
              <a:rPr lang="en-US" dirty="0" smtClean="0"/>
              <a:t>Necessary Policy changes</a:t>
            </a:r>
            <a:endParaRPr lang="en-US" dirty="0"/>
          </a:p>
        </p:txBody>
      </p:sp>
      <p:sp>
        <p:nvSpPr>
          <p:cNvPr id="3" name="Content Placeholder 2"/>
          <p:cNvSpPr>
            <a:spLocks noGrp="1"/>
          </p:cNvSpPr>
          <p:nvPr>
            <p:ph idx="1"/>
          </p:nvPr>
        </p:nvSpPr>
        <p:spPr/>
        <p:txBody>
          <a:bodyPr>
            <a:normAutofit/>
          </a:bodyPr>
          <a:lstStyle/>
          <a:p>
            <a:pPr marL="458788" indent="-458788">
              <a:lnSpc>
                <a:spcPct val="150000"/>
              </a:lnSpc>
            </a:pPr>
            <a:r>
              <a:rPr lang="en-US" sz="2800" dirty="0" smtClean="0">
                <a:solidFill>
                  <a:schemeClr val="accent1">
                    <a:lumMod val="75000"/>
                  </a:schemeClr>
                </a:solidFill>
              </a:rPr>
              <a:t>Contract language adjustments were needed</a:t>
            </a:r>
          </a:p>
          <a:p>
            <a:pPr marL="1007428" lvl="2" indent="-458788">
              <a:lnSpc>
                <a:spcPct val="100000"/>
              </a:lnSpc>
            </a:pPr>
            <a:r>
              <a:rPr lang="en-US" sz="2800" dirty="0" smtClean="0"/>
              <a:t>Worked with teachers association and school board to provide compromise </a:t>
            </a:r>
          </a:p>
          <a:p>
            <a:pPr marL="458788" lvl="2" indent="-444500">
              <a:lnSpc>
                <a:spcPct val="150000"/>
              </a:lnSpc>
            </a:pPr>
            <a:r>
              <a:rPr lang="en-US" sz="2800" dirty="0" smtClean="0">
                <a:solidFill>
                  <a:schemeClr val="accent1">
                    <a:lumMod val="75000"/>
                  </a:schemeClr>
                </a:solidFill>
              </a:rPr>
              <a:t>HS schedule had to be ‘Blown Up’</a:t>
            </a:r>
          </a:p>
          <a:p>
            <a:pPr marL="1007428" lvl="4" indent="-444500">
              <a:lnSpc>
                <a:spcPct val="150000"/>
              </a:lnSpc>
            </a:pPr>
            <a:r>
              <a:rPr lang="en-US" sz="2800" dirty="0" smtClean="0"/>
              <a:t>Added two FTE’s to make the change  </a:t>
            </a:r>
          </a:p>
        </p:txBody>
      </p:sp>
    </p:spTree>
    <p:extLst>
      <p:ext uri="{BB962C8B-B14F-4D97-AF65-F5344CB8AC3E}">
        <p14:creationId xmlns:p14="http://schemas.microsoft.com/office/powerpoint/2010/main" val="17890575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497</TotalTime>
  <Words>615</Words>
  <Application>Microsoft Macintosh PowerPoint</Application>
  <PresentationFormat>Widescreen</PresentationFormat>
  <Paragraphs>100</Paragraphs>
  <Slides>14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Apple Color Emoji</vt:lpstr>
      <vt:lpstr>Calibri</vt:lpstr>
      <vt:lpstr>Rockwell</vt:lpstr>
      <vt:lpstr>Rockwell Condensed</vt:lpstr>
      <vt:lpstr>Rockwell Extra Bold</vt:lpstr>
      <vt:lpstr>Wingdings</vt:lpstr>
      <vt:lpstr>Wood Type</vt:lpstr>
      <vt:lpstr>Professional learning communities      It’s a Journey, Not a destination </vt:lpstr>
      <vt:lpstr>keep your eyes on the Destination!  </vt:lpstr>
      <vt:lpstr>What is a PLC?  </vt:lpstr>
      <vt:lpstr>The Four Questions </vt:lpstr>
      <vt:lpstr>Necessary Pieces to a PLC System of Education </vt:lpstr>
      <vt:lpstr>Changing the mindset in education</vt:lpstr>
      <vt:lpstr>Initial Challenges  </vt:lpstr>
      <vt:lpstr>Recognizing our assets</vt:lpstr>
      <vt:lpstr>Necessary Policy changes</vt:lpstr>
      <vt:lpstr>Building understanding and capacity </vt:lpstr>
      <vt:lpstr>Building understanding and capacity </vt:lpstr>
      <vt:lpstr>Practical Changes </vt:lpstr>
      <vt:lpstr>Current Challenges </vt:lpstr>
      <vt:lpstr>Resources </vt:lpstr>
    </vt:vector>
  </TitlesOfParts>
  <Manager/>
  <Company/>
  <LinksUpToDate>false</LinksUpToDate>
  <SharedDoc>false</SharedDoc>
  <HyperlinkBase/>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MPS PLC Journey </dc:title>
  <dc:subject/>
  <dc:creator>Perry Just</dc:creator>
  <cp:keywords/>
  <dc:description/>
  <cp:lastModifiedBy>Perry Just</cp:lastModifiedBy>
  <cp:revision>35</cp:revision>
  <dcterms:created xsi:type="dcterms:W3CDTF">2016-04-04T13:18:53Z</dcterms:created>
  <dcterms:modified xsi:type="dcterms:W3CDTF">2016-07-19T20:29:49Z</dcterms:modified>
  <cp:category/>
</cp:coreProperties>
</file>